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349" r:id="rId2"/>
    <p:sldId id="350" r:id="rId3"/>
    <p:sldId id="351" r:id="rId4"/>
    <p:sldId id="352" r:id="rId5"/>
    <p:sldId id="353" r:id="rId6"/>
    <p:sldId id="354" r:id="rId7"/>
    <p:sldId id="355" r:id="rId8"/>
    <p:sldId id="356" r:id="rId9"/>
    <p:sldId id="357" r:id="rId10"/>
    <p:sldId id="334" r:id="rId11"/>
    <p:sldId id="335" r:id="rId12"/>
    <p:sldId id="336" r:id="rId13"/>
    <p:sldId id="337" r:id="rId14"/>
    <p:sldId id="338" r:id="rId15"/>
    <p:sldId id="339" r:id="rId16"/>
    <p:sldId id="340" r:id="rId17"/>
    <p:sldId id="341" r:id="rId18"/>
    <p:sldId id="342" r:id="rId19"/>
    <p:sldId id="343" r:id="rId20"/>
    <p:sldId id="344" r:id="rId21"/>
    <p:sldId id="345" r:id="rId22"/>
    <p:sldId id="346" r:id="rId23"/>
    <p:sldId id="347" r:id="rId24"/>
    <p:sldId id="348"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624CAA6-B79A-324C-AA25-1247D3C3D16D}">
          <p14:sldIdLst>
            <p14:sldId id="349"/>
            <p14:sldId id="350"/>
            <p14:sldId id="351"/>
            <p14:sldId id="352"/>
            <p14:sldId id="353"/>
            <p14:sldId id="354"/>
            <p14:sldId id="355"/>
            <p14:sldId id="356"/>
            <p14:sldId id="357"/>
            <p14:sldId id="334"/>
            <p14:sldId id="335"/>
            <p14:sldId id="336"/>
            <p14:sldId id="337"/>
            <p14:sldId id="338"/>
            <p14:sldId id="339"/>
            <p14:sldId id="340"/>
            <p14:sldId id="341"/>
            <p14:sldId id="342"/>
            <p14:sldId id="343"/>
            <p14:sldId id="344"/>
            <p14:sldId id="345"/>
            <p14:sldId id="346"/>
            <p14:sldId id="347"/>
            <p14:sldId id="34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35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5" autoAdjust="0"/>
    <p:restoredTop sz="30580" autoAdjust="0"/>
  </p:normalViewPr>
  <p:slideViewPr>
    <p:cSldViewPr snapToObjects="1">
      <p:cViewPr>
        <p:scale>
          <a:sx n="100" d="100"/>
          <a:sy n="100" d="100"/>
        </p:scale>
        <p:origin x="-1872" y="-80"/>
      </p:cViewPr>
      <p:guideLst>
        <p:guide orient="horz" pos="4032"/>
        <p:guide orient="horz" pos="192"/>
        <p:guide orient="horz" pos="288"/>
        <p:guide orient="horz" pos="432"/>
        <p:guide orient="horz" pos="912"/>
        <p:guide orient="horz" pos="2160"/>
        <p:guide pos="5472"/>
        <p:guide pos="2880"/>
        <p:guide pos="28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676D2C-3F9B-475A-9146-99A95808614F}" type="datetimeFigureOut">
              <a:rPr lang="en-US" smtClean="0"/>
              <a:t>2/13/13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77CCFC-E300-4359-8E60-524D85D486F1}" type="slidenum">
              <a:rPr lang="en-US" smtClean="0"/>
              <a:t>‹#›</a:t>
            </a:fld>
            <a:endParaRPr lang="en-US"/>
          </a:p>
        </p:txBody>
      </p:sp>
    </p:spTree>
    <p:extLst>
      <p:ext uri="{BB962C8B-B14F-4D97-AF65-F5344CB8AC3E}">
        <p14:creationId xmlns:p14="http://schemas.microsoft.com/office/powerpoint/2010/main" val="500738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I am Brad Westbrook.  This is Matt </a:t>
            </a:r>
            <a:r>
              <a:rPr lang="en-US" baseline="0" dirty="0" err="1" smtClean="0"/>
              <a:t>Critchlow</a:t>
            </a:r>
            <a:r>
              <a:rPr lang="en-US" baseline="0" dirty="0" smtClean="0"/>
              <a:t>, and this is </a:t>
            </a:r>
            <a:r>
              <a:rPr lang="en-US" baseline="0" dirty="0" err="1" smtClean="0"/>
              <a:t>Esme</a:t>
            </a:r>
            <a:r>
              <a:rPr lang="en-US" baseline="0" dirty="0" smtClean="0"/>
              <a:t> Cowles.  </a:t>
            </a:r>
            <a:r>
              <a:rPr lang="en-US" dirty="0" smtClean="0"/>
              <a:t>We would like to thank</a:t>
            </a:r>
            <a:r>
              <a:rPr lang="en-US" baseline="0" dirty="0" smtClean="0"/>
              <a:t> you all for selecting us to present this morning.  </a:t>
            </a:r>
            <a:endParaRPr lang="en-US" dirty="0" smtClean="0"/>
          </a:p>
          <a:p>
            <a:endParaRPr lang="en-US" dirty="0" smtClean="0"/>
          </a:p>
          <a:p>
            <a:r>
              <a:rPr lang="en-US" dirty="0" smtClean="0"/>
              <a:t>We</a:t>
            </a:r>
            <a:r>
              <a:rPr lang="en-US" baseline="0" dirty="0" smtClean="0"/>
              <a:t> are going to tell you part of a continuing story.  Declan Fleming told an earlier part of this story last year, and that part concerned how UCSD had implemented RDF for its Digital Asset Management System beginning in 2004 and how it hopes to move its DAMS into the linked data environment.  </a:t>
            </a:r>
          </a:p>
          <a:p>
            <a:endParaRPr lang="en-US" baseline="0" dirty="0" smtClean="0"/>
          </a:p>
          <a:p>
            <a:r>
              <a:rPr lang="en-US" baseline="0" dirty="0" smtClean="0"/>
              <a:t>In our part of the story, which is still more toward the beginning than the end, we are going to describe some of the barriers we found standing between the UCSD DAMS and the linked data terminus envisioned in Declan’s previous talk and what measures we are taking to get past those barriers.  </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3D77CCFC-E300-4359-8E60-524D85D486F1}" type="slidenum">
              <a:rPr lang="en-US" smtClean="0"/>
              <a:t>2</a:t>
            </a:fld>
            <a:endParaRPr lang="en-US"/>
          </a:p>
        </p:txBody>
      </p:sp>
    </p:spTree>
    <p:extLst>
      <p:ext uri="{BB962C8B-B14F-4D97-AF65-F5344CB8AC3E}">
        <p14:creationId xmlns:p14="http://schemas.microsoft.com/office/powerpoint/2010/main" val="2778750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with the goal of representing the needs of both the Library and the research community on camps,</a:t>
            </a:r>
          </a:p>
          <a:p>
            <a:endParaRPr lang="en-US" baseline="0" dirty="0" smtClean="0"/>
          </a:p>
          <a:p>
            <a:r>
              <a:rPr lang="en-US" baseline="0" dirty="0" smtClean="0"/>
              <a:t>our team decided to generate a user stories document for the data model project</a:t>
            </a:r>
          </a:p>
          <a:p>
            <a:endParaRPr lang="en-US" baseline="0" dirty="0" smtClean="0"/>
          </a:p>
          <a:p>
            <a:r>
              <a:rPr lang="en-US" baseline="0" dirty="0" smtClean="0"/>
              <a:t>Focusing here on the Objects, you can see various roles called out like administrative unit manager, DAMS manager and end user</a:t>
            </a:r>
          </a:p>
          <a:p>
            <a:endParaRPr lang="en-US" baseline="0" dirty="0" smtClean="0"/>
          </a:p>
          <a:p>
            <a:r>
              <a:rPr lang="en-US" baseline="0" dirty="0" smtClean="0"/>
              <a:t>-</a:t>
            </a:r>
          </a:p>
          <a:p>
            <a:endParaRPr lang="en-US" baseline="0" dirty="0" smtClean="0"/>
          </a:p>
          <a:p>
            <a:r>
              <a:rPr lang="en-US" baseline="0" dirty="0" smtClean="0"/>
              <a:t>After an initial pass at these user stories, we moved on to creating the requested deliverables themselves. </a:t>
            </a:r>
          </a:p>
        </p:txBody>
      </p:sp>
      <p:sp>
        <p:nvSpPr>
          <p:cNvPr id="4" name="Slide Number Placeholder 3"/>
          <p:cNvSpPr>
            <a:spLocks noGrp="1"/>
          </p:cNvSpPr>
          <p:nvPr>
            <p:ph type="sldNum" sz="quarter" idx="10"/>
          </p:nvPr>
        </p:nvSpPr>
        <p:spPr/>
        <p:txBody>
          <a:bodyPr/>
          <a:lstStyle/>
          <a:p>
            <a:fld id="{4C4999D0-96A3-46AE-B4A1-B0FEC8F2F593}" type="slidenum">
              <a:rPr lang="en-US" smtClean="0"/>
              <a:t>11</a:t>
            </a:fld>
            <a:endParaRPr lang="en-US"/>
          </a:p>
        </p:txBody>
      </p:sp>
    </p:spTree>
    <p:extLst>
      <p:ext uri="{BB962C8B-B14F-4D97-AF65-F5344CB8AC3E}">
        <p14:creationId xmlns:p14="http://schemas.microsoft.com/office/powerpoint/2010/main" val="1524893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phase of the project</a:t>
            </a:r>
            <a:r>
              <a:rPr lang="en-US" baseline="0" dirty="0" smtClean="0"/>
              <a:t> involved the creation of an abstract data model as our domain definition</a:t>
            </a:r>
          </a:p>
          <a:p>
            <a:endParaRPr lang="en-US" baseline="0" dirty="0" smtClean="0"/>
          </a:p>
          <a:p>
            <a:r>
              <a:rPr lang="en-US" baseline="0" dirty="0" smtClean="0"/>
              <a:t>we began with a high level entity relationship diagram, calling out the core base classes:</a:t>
            </a:r>
          </a:p>
          <a:p>
            <a:endParaRPr lang="en-US" baseline="0" dirty="0" smtClean="0"/>
          </a:p>
          <a:p>
            <a:r>
              <a:rPr lang="en-US" baseline="0" dirty="0" smtClean="0"/>
              <a:t>Collection, Object, Component, and File</a:t>
            </a:r>
          </a:p>
          <a:p>
            <a:endParaRPr lang="en-US" baseline="0" dirty="0" smtClean="0"/>
          </a:p>
          <a:p>
            <a:r>
              <a:rPr lang="en-US" baseline="0" dirty="0" smtClean="0"/>
              <a:t>And the various relationships between them</a:t>
            </a:r>
          </a:p>
          <a:p>
            <a:endParaRPr lang="en-US" baseline="0" dirty="0" smtClean="0"/>
          </a:p>
          <a:p>
            <a:endParaRPr lang="en-US" baseline="0" dirty="0" smtClean="0"/>
          </a:p>
          <a:p>
            <a:r>
              <a:rPr lang="en-US" baseline="0" dirty="0" smtClean="0"/>
              <a:t>If we had stopped here, we probably would have finished in a few weeks.</a:t>
            </a:r>
          </a:p>
          <a:p>
            <a:endParaRPr lang="en-US" baseline="0" dirty="0" smtClean="0"/>
          </a:p>
          <a:p>
            <a:r>
              <a:rPr lang="en-US" baseline="0" dirty="0" smtClean="0"/>
              <a:t>But it would have also been a pretty useless data model</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C4999D0-96A3-46AE-B4A1-B0FEC8F2F593}" type="slidenum">
              <a:rPr lang="en-US" smtClean="0"/>
              <a:t>12</a:t>
            </a:fld>
            <a:endParaRPr lang="en-US"/>
          </a:p>
        </p:txBody>
      </p:sp>
    </p:spTree>
    <p:extLst>
      <p:ext uri="{BB962C8B-B14F-4D97-AF65-F5344CB8AC3E}">
        <p14:creationId xmlns:p14="http://schemas.microsoft.com/office/powerpoint/2010/main" val="1524893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step was to create a flushed out abstract model</a:t>
            </a:r>
            <a:endParaRPr lang="en-US" baseline="0" dirty="0" smtClean="0"/>
          </a:p>
          <a:p>
            <a:endParaRPr lang="en-US" baseline="0" dirty="0" smtClean="0"/>
          </a:p>
          <a:p>
            <a:r>
              <a:rPr lang="en-US" baseline="0" dirty="0" smtClean="0"/>
              <a:t>The diagram has those same core classes of from the previous slide</a:t>
            </a:r>
          </a:p>
          <a:p>
            <a:endParaRPr lang="en-US" baseline="0" dirty="0" smtClean="0"/>
          </a:p>
          <a:p>
            <a:r>
              <a:rPr lang="en-US" baseline="0" dirty="0" smtClean="0"/>
              <a:t>But we have added modeling for Rights, events and descriptive metadata, and their relationships and inheritance structure</a:t>
            </a:r>
          </a:p>
          <a:p>
            <a:endParaRPr lang="en-US" baseline="0" dirty="0" smtClean="0"/>
          </a:p>
          <a:p>
            <a:endParaRPr lang="en-US" baseline="0" dirty="0" smtClean="0"/>
          </a:p>
          <a:p>
            <a:endParaRPr lang="en-US" baseline="0" dirty="0" smtClean="0"/>
          </a:p>
          <a:p>
            <a:r>
              <a:rPr lang="en-US" baseline="0" dirty="0" smtClean="0"/>
              <a:t>Our current data model, as Declan talked about last year, is very flexible in the definition, re-use, and modification of predicates for our RDF triples</a:t>
            </a:r>
          </a:p>
          <a:p>
            <a:r>
              <a:rPr lang="en-US" baseline="0" dirty="0" smtClean="0"/>
              <a:t/>
            </a:r>
            <a:br>
              <a:rPr lang="en-US" baseline="0" dirty="0" smtClean="0"/>
            </a:br>
            <a:r>
              <a:rPr lang="en-US" baseline="0" dirty="0" smtClean="0"/>
              <a:t>Which gives us the ability to make global changes with relative ease. and this capability will be carried forward into the new system</a:t>
            </a:r>
          </a:p>
          <a:p>
            <a:endParaRPr lang="en-US" baseline="0" dirty="0" smtClean="0"/>
          </a:p>
          <a:p>
            <a:r>
              <a:rPr lang="en-US" baseline="0" dirty="0" smtClean="0"/>
              <a:t>But the RDF triples are almost all stored inline with each object. And that’s something we wanted to change.</a:t>
            </a:r>
          </a:p>
          <a:p>
            <a:endParaRPr lang="en-US" baseline="0" dirty="0" smtClean="0"/>
          </a:p>
          <a:p>
            <a:r>
              <a:rPr lang="en-US" b="1" baseline="0" dirty="0" smtClean="0"/>
              <a:t>Take Names for example</a:t>
            </a:r>
            <a:r>
              <a:rPr lang="en-US" baseline="0" dirty="0" smtClean="0"/>
              <a:t>, particularly the </a:t>
            </a:r>
            <a:r>
              <a:rPr lang="en-US" b="1" u="sng" baseline="0" dirty="0" smtClean="0"/>
              <a:t>Name/Role Relationship</a:t>
            </a:r>
            <a:r>
              <a:rPr lang="en-US" baseline="0" dirty="0" smtClean="0"/>
              <a:t>.</a:t>
            </a:r>
          </a:p>
          <a:p>
            <a:endParaRPr lang="en-US" baseline="0" dirty="0" smtClean="0"/>
          </a:p>
          <a:p>
            <a:r>
              <a:rPr lang="en-US" baseline="0" dirty="0" smtClean="0"/>
              <a:t>The main UCSD Library building, shown on our first slide, is called the Geisel Library. It’s named after Theodore Geisel who we all know and love as Dr. </a:t>
            </a:r>
            <a:r>
              <a:rPr lang="en-US" baseline="0" dirty="0" err="1" smtClean="0"/>
              <a:t>Suess</a:t>
            </a:r>
            <a:r>
              <a:rPr lang="en-US" baseline="0" dirty="0" smtClean="0"/>
              <a:t>.</a:t>
            </a:r>
          </a:p>
          <a:p>
            <a:endParaRPr lang="en-US" baseline="0" dirty="0" smtClean="0"/>
          </a:p>
          <a:p>
            <a:r>
              <a:rPr lang="en-US" baseline="0" dirty="0" smtClean="0"/>
              <a:t>As a result his generous donations, we have a number of Dr. Seuss collections in our DAMS.</a:t>
            </a:r>
          </a:p>
          <a:p>
            <a:endParaRPr lang="en-US" baseline="0" dirty="0" smtClean="0"/>
          </a:p>
          <a:p>
            <a:r>
              <a:rPr lang="en-US" baseline="0" dirty="0" smtClean="0"/>
              <a:t>Many of these objects each have a set of RDF triples of a the name Theodore Geisel and the Role, creator. </a:t>
            </a:r>
          </a:p>
          <a:p>
            <a:endParaRPr lang="en-US" baseline="0" dirty="0" smtClean="0"/>
          </a:p>
          <a:p>
            <a:r>
              <a:rPr lang="en-US" baseline="0" dirty="0" smtClean="0"/>
              <a:t>We wanted to move towards a </a:t>
            </a:r>
            <a:r>
              <a:rPr lang="en-US" b="1" baseline="0" dirty="0" smtClean="0"/>
              <a:t>linked data </a:t>
            </a:r>
            <a:r>
              <a:rPr lang="en-US" baseline="0" dirty="0" smtClean="0"/>
              <a:t>approach where the Geisel name could stand on its own an object with an ARK, our permanent UID, that can also include external authority references like LOC SH and NAF</a:t>
            </a:r>
          </a:p>
          <a:p>
            <a:endParaRPr lang="en-US" baseline="0" dirty="0" smtClean="0"/>
          </a:p>
          <a:p>
            <a:r>
              <a:rPr lang="en-US" baseline="0" dirty="0" smtClean="0"/>
              <a:t>And then, that name object could be referenced by collections, objects, components as needed.</a:t>
            </a:r>
          </a:p>
          <a:p>
            <a:endParaRPr lang="en-US" baseline="0" dirty="0" smtClean="0"/>
          </a:p>
          <a:p>
            <a:r>
              <a:rPr lang="en-US" baseline="0" dirty="0" smtClean="0"/>
              <a:t>So we created our abstract model with this goal in mind.</a:t>
            </a:r>
          </a:p>
          <a:p>
            <a:endParaRPr lang="en-US" baseline="0" dirty="0" smtClean="0"/>
          </a:p>
          <a:p>
            <a:r>
              <a:rPr lang="en-US" dirty="0" smtClean="0"/>
              <a:t>The next step</a:t>
            </a:r>
            <a:r>
              <a:rPr lang="en-US" baseline="0" dirty="0" smtClean="0"/>
              <a:t> was mapping this ERD diagram into a Data Dictionary</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C4999D0-96A3-46AE-B4A1-B0FEC8F2F593}" type="slidenum">
              <a:rPr lang="en-US" smtClean="0"/>
              <a:t>13</a:t>
            </a:fld>
            <a:endParaRPr lang="en-US"/>
          </a:p>
        </p:txBody>
      </p:sp>
    </p:spTree>
    <p:extLst>
      <p:ext uri="{BB962C8B-B14F-4D97-AF65-F5344CB8AC3E}">
        <p14:creationId xmlns:p14="http://schemas.microsoft.com/office/powerpoint/2010/main" val="1524893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data dictionary is represented as an enormous table of class hierarchy, properties, controlled vocabulary references/lists, constraints and notes</a:t>
            </a:r>
          </a:p>
          <a:p>
            <a:endParaRPr lang="en-US" baseline="0" dirty="0" smtClean="0"/>
          </a:p>
          <a:p>
            <a:r>
              <a:rPr lang="en-US" baseline="0" dirty="0" smtClean="0"/>
              <a:t>Just a couple comments about it:</a:t>
            </a:r>
          </a:p>
          <a:p>
            <a:pPr marL="0" indent="0">
              <a:buFontTx/>
              <a:buNone/>
            </a:pPr>
            <a:endParaRPr lang="en-US" i="1" baseline="0" dirty="0" smtClean="0"/>
          </a:p>
          <a:p>
            <a:pPr marL="228600" indent="-228600">
              <a:buFontTx/>
              <a:buAutoNum type="arabicPeriod"/>
            </a:pPr>
            <a:r>
              <a:rPr lang="en-US" i="1" baseline="0" dirty="0" smtClean="0"/>
              <a:t>While our objects can certainly be very richly described, as you’ve seen on previous slides already, we wanted to allow for a wide range of description </a:t>
            </a:r>
          </a:p>
          <a:p>
            <a:pPr marL="0" indent="0">
              <a:buFontTx/>
              <a:buNone/>
            </a:pPr>
            <a:r>
              <a:rPr lang="en-US" i="1" baseline="0" dirty="0" smtClean="0"/>
              <a:t>     SO in our new data model, an object only needs to have a title, a copyright statement, a language, be associated with a Administrative Unit</a:t>
            </a:r>
          </a:p>
          <a:p>
            <a:pPr marL="0" indent="0">
              <a:buFontTx/>
              <a:buNone/>
            </a:pPr>
            <a:endParaRPr lang="en-US" i="1" baseline="0" dirty="0" smtClean="0"/>
          </a:p>
          <a:p>
            <a:r>
              <a:rPr lang="en-US" i="1" baseline="0" dirty="0" smtClean="0"/>
              <a:t>Note that: Object doesn’t have to have a file</a:t>
            </a:r>
          </a:p>
          <a:p>
            <a:endParaRPr lang="en-US" baseline="0" dirty="0" smtClean="0"/>
          </a:p>
          <a:p>
            <a:r>
              <a:rPr lang="en-US" baseline="0" dirty="0" smtClean="0"/>
              <a:t>This was a relatively recent requirement that surfaced in our research data projects, and one we wanted to call out and support.</a:t>
            </a:r>
          </a:p>
          <a:p>
            <a:endParaRPr lang="en-US" baseline="0" dirty="0" smtClean="0"/>
          </a:p>
          <a:p>
            <a:r>
              <a:rPr lang="en-US" baseline="0" dirty="0" smtClean="0"/>
              <a:t>Traditionally, we have always required an object to have a file, as part of its definition.</a:t>
            </a:r>
          </a:p>
          <a:p>
            <a:pPr marL="0" indent="0">
              <a:buFontTx/>
              <a:buNone/>
            </a:pPr>
            <a:endParaRPr lang="en-US" i="1" baseline="0" dirty="0" smtClean="0"/>
          </a:p>
          <a:p>
            <a:endParaRPr lang="en-US" baseline="0" dirty="0" smtClean="0"/>
          </a:p>
          <a:p>
            <a:r>
              <a:rPr lang="en-US" baseline="0" dirty="0" smtClean="0"/>
              <a:t>2. This </a:t>
            </a:r>
            <a:r>
              <a:rPr lang="en-US" i="0" baseline="0" dirty="0" smtClean="0"/>
              <a:t>document was the </a:t>
            </a:r>
            <a:r>
              <a:rPr lang="en-US" b="1" i="0" baseline="0" dirty="0" smtClean="0"/>
              <a:t>transitioning point </a:t>
            </a:r>
            <a:r>
              <a:rPr lang="en-US" i="0" baseline="0" dirty="0" smtClean="0"/>
              <a:t>between the abstract modeling and creating an ontology.</a:t>
            </a:r>
          </a:p>
          <a:p>
            <a:endParaRPr lang="en-US" i="0" baseline="0" dirty="0" smtClean="0"/>
          </a:p>
          <a:p>
            <a:r>
              <a:rPr lang="en-US" i="0" baseline="0" dirty="0" smtClean="0"/>
              <a:t>As a result this is where we spent a lot of our time in the project</a:t>
            </a:r>
          </a:p>
          <a:p>
            <a:endParaRPr lang="en-US" baseline="0" dirty="0" smtClean="0"/>
          </a:p>
          <a:p>
            <a:r>
              <a:rPr lang="en-US" baseline="0" dirty="0" smtClean="0"/>
              <a:t>It was at this point that we began looking closely at standards we were familiar with, such as MODS, PREMIS, MIX, Dublin Core</a:t>
            </a:r>
          </a:p>
          <a:p>
            <a:endParaRPr lang="en-US" baseline="0" dirty="0" smtClean="0"/>
          </a:p>
          <a:p>
            <a:r>
              <a:rPr lang="en-US" baseline="0" dirty="0" smtClean="0"/>
              <a:t>And then began looking for ontologies built on these standards we could use for our data model</a:t>
            </a:r>
          </a:p>
          <a:p>
            <a:endParaRPr lang="en-US" baseline="0" dirty="0" smtClean="0"/>
          </a:p>
          <a:p>
            <a:r>
              <a:rPr lang="en-US" b="1" baseline="0" dirty="0" smtClean="0"/>
              <a:t>Continuing with our Relationship example</a:t>
            </a:r>
            <a:r>
              <a:rPr lang="en-US" baseline="0" dirty="0" smtClean="0"/>
              <a:t>, we defined that an Object can have 0 to many Relationships as Name/Role pairs.</a:t>
            </a:r>
          </a:p>
          <a:p>
            <a:endParaRPr lang="en-US" baseline="0" dirty="0" smtClean="0"/>
          </a:p>
          <a:p>
            <a:r>
              <a:rPr lang="en-US" baseline="0" dirty="0" smtClean="0"/>
              <a:t>The question we had to start asking ourselves then were:</a:t>
            </a:r>
          </a:p>
          <a:p>
            <a:endParaRPr lang="en-US" baseline="0" dirty="0" smtClean="0"/>
          </a:p>
          <a:p>
            <a:pPr marL="171450" indent="-171450">
              <a:buFont typeface="Arial"/>
              <a:buChar char="•"/>
            </a:pPr>
            <a:r>
              <a:rPr lang="en-US" baseline="0" dirty="0" smtClean="0"/>
              <a:t>How to model the Names, Roles, and relationships from an ontology we know of?</a:t>
            </a:r>
          </a:p>
          <a:p>
            <a:pPr marL="171450" indent="-171450">
              <a:buFont typeface="Arial"/>
              <a:buChar char="•"/>
            </a:pPr>
            <a:r>
              <a:rPr lang="en-US" baseline="0" dirty="0" smtClean="0"/>
              <a:t>OR</a:t>
            </a:r>
          </a:p>
          <a:p>
            <a:pPr marL="171450" indent="-171450">
              <a:buFont typeface="Arial"/>
              <a:buChar char="•"/>
            </a:pPr>
            <a:r>
              <a:rPr lang="en-US" baseline="0" dirty="0" smtClean="0"/>
              <a:t>are there other ontologies we should be considering instead?</a:t>
            </a:r>
          </a:p>
          <a:p>
            <a:pPr marL="171450" indent="-171450">
              <a:buFont typeface="Arial"/>
              <a:buChar char="•"/>
            </a:pPr>
            <a:r>
              <a:rPr lang="en-US" baseline="0" dirty="0" smtClean="0"/>
              <a:t>OR</a:t>
            </a:r>
          </a:p>
          <a:p>
            <a:pPr marL="171450" indent="-171450">
              <a:buFont typeface="Arial"/>
              <a:buChar char="•"/>
            </a:pPr>
            <a:r>
              <a:rPr lang="en-US" baseline="0" dirty="0" smtClean="0"/>
              <a:t>Is there nothing that directly covers a particular need, and we need to, at least temporarily, model it ourselves?</a:t>
            </a:r>
          </a:p>
          <a:p>
            <a:pPr marL="171450" indent="-171450">
              <a:buFont typeface="Arial"/>
              <a:buChar char="•"/>
            </a:pPr>
            <a:endParaRPr lang="en-US" baseline="0" dirty="0" smtClean="0"/>
          </a:p>
          <a:p>
            <a:pPr marL="171450" indent="-171450">
              <a:buFont typeface="Arial"/>
              <a:buChar char="•"/>
            </a:pPr>
            <a:r>
              <a:rPr lang="en-US" baseline="0" dirty="0" smtClean="0"/>
              <a:t>These were the kind of questions we needed answers to as we started creating our Ontology in Protégé </a:t>
            </a:r>
          </a:p>
          <a:p>
            <a:endParaRPr lang="en-US" dirty="0"/>
          </a:p>
        </p:txBody>
      </p:sp>
      <p:sp>
        <p:nvSpPr>
          <p:cNvPr id="4" name="Slide Number Placeholder 3"/>
          <p:cNvSpPr>
            <a:spLocks noGrp="1"/>
          </p:cNvSpPr>
          <p:nvPr>
            <p:ph type="sldNum" sz="quarter" idx="10"/>
          </p:nvPr>
        </p:nvSpPr>
        <p:spPr/>
        <p:txBody>
          <a:bodyPr/>
          <a:lstStyle/>
          <a:p>
            <a:fld id="{4C4999D0-96A3-46AE-B4A1-B0FEC8F2F593}" type="slidenum">
              <a:rPr lang="en-US" smtClean="0"/>
              <a:t>14</a:t>
            </a:fld>
            <a:endParaRPr lang="en-US"/>
          </a:p>
        </p:txBody>
      </p:sp>
    </p:spTree>
    <p:extLst>
      <p:ext uri="{BB962C8B-B14F-4D97-AF65-F5344CB8AC3E}">
        <p14:creationId xmlns:p14="http://schemas.microsoft.com/office/powerpoint/2010/main" val="1524893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 Names, we were fortunate to find our answer in the MADS ontology.</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MADS stands for Metadata Authority Description Schema and is available on the library of congress website.</a:t>
            </a:r>
          </a:p>
          <a:p>
            <a:endParaRPr lang="en-US" baseline="0" dirty="0" smtClean="0"/>
          </a:p>
          <a:p>
            <a:r>
              <a:rPr lang="en-US" baseline="0" dirty="0" smtClean="0"/>
              <a:t>It has a specification for Names, as well as Subjects, that aligned really well with our needs</a:t>
            </a:r>
          </a:p>
          <a:p>
            <a:endParaRPr lang="en-US" baseline="0" dirty="0" smtClean="0"/>
          </a:p>
          <a:p>
            <a:r>
              <a:rPr lang="en-US" baseline="0" dirty="0" smtClean="0"/>
              <a:t>So we were able to define in our ontology that a Relationship consists of:</a:t>
            </a:r>
          </a:p>
          <a:p>
            <a:pPr marL="171450" indent="-171450">
              <a:buFont typeface="Arial"/>
              <a:buChar char="•"/>
            </a:pPr>
            <a:r>
              <a:rPr lang="en-US" baseline="0" dirty="0" smtClean="0"/>
              <a:t>one MADS name type (Conference, Corporate, Family or Personal Name) </a:t>
            </a:r>
          </a:p>
          <a:p>
            <a:pPr marL="171450" indent="-171450">
              <a:buFont typeface="Arial"/>
              <a:buChar char="•"/>
            </a:pPr>
            <a:r>
              <a:rPr lang="en-US" baseline="0" dirty="0" smtClean="0"/>
              <a:t>At least one Role. Our Roles controlled vocabulary is the MARC relator codes. Also available on the LOC website.</a:t>
            </a:r>
          </a:p>
          <a:p>
            <a:endParaRPr lang="en-US" baseline="0" dirty="0" smtClean="0"/>
          </a:p>
          <a:p>
            <a:r>
              <a:rPr lang="en-US" baseline="0" dirty="0" smtClean="0"/>
              <a:t>With Rights metadata we were less fortunate. We found the PREMIS draft ontology, read through it, and pulled it into </a:t>
            </a:r>
            <a:r>
              <a:rPr lang="en-US" baseline="0" dirty="0" err="1" smtClean="0"/>
              <a:t>Protege</a:t>
            </a:r>
            <a:r>
              <a:rPr lang="en-US" baseline="0" dirty="0" smtClean="0"/>
              <a:t> to review it.</a:t>
            </a:r>
          </a:p>
          <a:p>
            <a:endParaRPr lang="en-US" baseline="0" dirty="0" smtClean="0"/>
          </a:p>
          <a:p>
            <a:r>
              <a:rPr lang="en-US" baseline="0" dirty="0" smtClean="0"/>
              <a:t>but it is still in draft form, and we need a working solution now.</a:t>
            </a:r>
          </a:p>
          <a:p>
            <a:endParaRPr lang="en-US" baseline="0" dirty="0" smtClean="0"/>
          </a:p>
          <a:p>
            <a:r>
              <a:rPr lang="en-US" baseline="0" dirty="0" smtClean="0"/>
              <a:t>Not just because of our deadline, but also because our rights metadata drives our access model in the DAMS.</a:t>
            </a:r>
          </a:p>
          <a:p>
            <a:endParaRPr lang="en-US" baseline="0" dirty="0" smtClean="0"/>
          </a:p>
          <a:p>
            <a:r>
              <a:rPr lang="en-US" baseline="0" dirty="0" smtClean="0"/>
              <a:t>So we found ourselves striking a balance between leveraging a community standard ontology like MADS, and creating a PREMIS-like rights metadata implementation locally</a:t>
            </a:r>
          </a:p>
          <a:p>
            <a:endParaRPr lang="en-US" baseline="0" dirty="0" smtClean="0"/>
          </a:p>
          <a:p>
            <a:r>
              <a:rPr lang="en-US" baseline="0" dirty="0" smtClean="0"/>
              <a:t>To be clear, our intention is that when the PREMIS ontology is in a production state we will adopt it in place of our local implementation.</a:t>
            </a:r>
          </a:p>
          <a:p>
            <a:endParaRPr lang="en-US" baseline="0" dirty="0" smtClean="0"/>
          </a:p>
          <a:p>
            <a:r>
              <a:rPr lang="en-US" baseline="0" dirty="0" smtClean="0"/>
              <a:t>These are just two examples, but they’re very indicative of how the ontology creation process went for us</a:t>
            </a:r>
          </a:p>
          <a:p>
            <a:endParaRPr lang="en-US" baseline="0" dirty="0" smtClean="0"/>
          </a:p>
          <a:p>
            <a:pPr marL="0" indent="0">
              <a:buFontTx/>
              <a:buNone/>
            </a:pPr>
            <a:r>
              <a:rPr lang="en-US" baseline="0" dirty="0" smtClean="0"/>
              <a:t>I want to close before I hand things off to </a:t>
            </a:r>
            <a:r>
              <a:rPr lang="en-US" baseline="0" dirty="0" err="1" smtClean="0"/>
              <a:t>Esme</a:t>
            </a:r>
            <a:r>
              <a:rPr lang="en-US" baseline="0" dirty="0" smtClean="0"/>
              <a:t> with a little more </a:t>
            </a:r>
            <a:r>
              <a:rPr lang="en-US" baseline="0" dirty="0" err="1" smtClean="0"/>
              <a:t>Dr</a:t>
            </a:r>
            <a:r>
              <a:rPr lang="en-US" baseline="0" dirty="0" smtClean="0"/>
              <a:t> Seuss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C4999D0-96A3-46AE-B4A1-B0FEC8F2F593}" type="slidenum">
              <a:rPr lang="en-US" smtClean="0"/>
              <a:t>15</a:t>
            </a:fld>
            <a:endParaRPr lang="en-US"/>
          </a:p>
        </p:txBody>
      </p:sp>
    </p:spTree>
    <p:extLst>
      <p:ext uri="{BB962C8B-B14F-4D97-AF65-F5344CB8AC3E}">
        <p14:creationId xmlns:p14="http://schemas.microsoft.com/office/powerpoint/2010/main" val="1524893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Two images created by Dr. Seuss that are from two different collections in our DAMS.</a:t>
            </a:r>
          </a:p>
          <a:p>
            <a:endParaRPr lang="en-US" baseline="0" dirty="0" smtClean="0"/>
          </a:p>
          <a:p>
            <a:r>
              <a:rPr lang="en-US" baseline="0" dirty="0" smtClean="0"/>
              <a:t>L: Dr. Seuss Went to War Collection</a:t>
            </a:r>
          </a:p>
          <a:p>
            <a:r>
              <a:rPr lang="en-US" baseline="0" dirty="0" smtClean="0"/>
              <a:t>R: Dr. Seuss Advertising Artwork Collection</a:t>
            </a:r>
          </a:p>
          <a:p>
            <a:endParaRPr lang="en-US" baseline="0" dirty="0" smtClean="0"/>
          </a:p>
          <a:p>
            <a:r>
              <a:rPr lang="en-US" baseline="0" dirty="0" smtClean="0"/>
              <a:t>Each have metadata properties that makes them distinct, but they also reference entities than can be shared</a:t>
            </a:r>
          </a:p>
          <a:p>
            <a:endParaRPr lang="en-US" baseline="0" dirty="0" smtClean="0"/>
          </a:p>
          <a:p>
            <a:r>
              <a:rPr lang="en-US" baseline="0" dirty="0" smtClean="0"/>
              <a:t>going back to goal of a linked data solution, we can now define the following in the new data model -&gt;</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C4999D0-96A3-46AE-B4A1-B0FEC8F2F593}" type="slidenum">
              <a:rPr lang="en-US" smtClean="0"/>
              <a:t>16</a:t>
            </a:fld>
            <a:endParaRPr lang="en-US"/>
          </a:p>
        </p:txBody>
      </p:sp>
    </p:spTree>
    <p:extLst>
      <p:ext uri="{BB962C8B-B14F-4D97-AF65-F5344CB8AC3E}">
        <p14:creationId xmlns:p14="http://schemas.microsoft.com/office/powerpoint/2010/main" val="1524893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diagram</a:t>
            </a:r>
          </a:p>
          <a:p>
            <a:pPr marL="171450" indent="-171450">
              <a:buFont typeface="Arial"/>
              <a:buChar char="•"/>
            </a:pPr>
            <a:r>
              <a:rPr lang="en-US" baseline="0" dirty="0" smtClean="0"/>
              <a:t>Specific properties to each objects. Title on left, Date on right</a:t>
            </a:r>
          </a:p>
          <a:p>
            <a:pPr marL="171450" indent="-171450">
              <a:buFont typeface="Arial"/>
              <a:buChar char="•"/>
            </a:pPr>
            <a:r>
              <a:rPr lang="en-US" baseline="0" dirty="0" smtClean="0"/>
              <a:t>Shared entities that can be referenced by any object in DAMS</a:t>
            </a:r>
          </a:p>
          <a:p>
            <a:pPr marL="171450" indent="-171450">
              <a:buFont typeface="Arial"/>
              <a:buChar char="•"/>
            </a:pPr>
            <a:r>
              <a:rPr lang="en-US" baseline="0" dirty="0" smtClean="0"/>
              <a:t>Each have a </a:t>
            </a:r>
            <a:r>
              <a:rPr lang="en-US" baseline="0" dirty="0" err="1" smtClean="0"/>
              <a:t>mads:Topic</a:t>
            </a:r>
            <a:r>
              <a:rPr lang="en-US" baseline="0" dirty="0" smtClean="0"/>
              <a:t> with a LOC SH</a:t>
            </a:r>
          </a:p>
          <a:p>
            <a:pPr marL="171450" indent="-171450">
              <a:buFont typeface="Arial"/>
              <a:buChar char="•"/>
            </a:pPr>
            <a:r>
              <a:rPr lang="en-US" baseline="0" dirty="0" smtClean="0"/>
              <a:t>Each share the same relationship</a:t>
            </a:r>
          </a:p>
          <a:p>
            <a:pPr marL="628650" lvl="1" indent="-171450">
              <a:buFont typeface="Arial"/>
              <a:buChar char="•"/>
            </a:pPr>
            <a:r>
              <a:rPr lang="en-US" baseline="0" dirty="0" smtClean="0"/>
              <a:t>MADS Personal Name - Dr. Seuss</a:t>
            </a:r>
          </a:p>
          <a:p>
            <a:pPr marL="628650" lvl="1" indent="-171450">
              <a:buFont typeface="Arial"/>
              <a:buChar char="•"/>
            </a:pPr>
            <a:r>
              <a:rPr lang="en-US" baseline="0" dirty="0" smtClean="0"/>
              <a:t>Role - Creator</a:t>
            </a:r>
          </a:p>
          <a:p>
            <a:pPr marL="628650" lvl="1" indent="-171450">
              <a:buFont typeface="Arial"/>
              <a:buChar char="•"/>
            </a:pPr>
            <a:endParaRPr lang="en-US" baseline="0" dirty="0" smtClean="0"/>
          </a:p>
          <a:p>
            <a:r>
              <a:rPr lang="en-US" baseline="0" dirty="0" smtClean="0"/>
              <a:t>So in the span of a few months, we ended up with a new data model that we’re pretty proud of</a:t>
            </a:r>
          </a:p>
          <a:p>
            <a:endParaRPr lang="en-US" baseline="0" dirty="0" smtClean="0"/>
          </a:p>
          <a:p>
            <a:r>
              <a:rPr lang="en-US" baseline="0" dirty="0" err="1" smtClean="0"/>
              <a:t>Esme</a:t>
            </a:r>
            <a:r>
              <a:rPr lang="en-US" baseline="0" dirty="0" smtClean="0"/>
              <a:t> is going to catch you up on what we’ve been working on since November-&gt;</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C4999D0-96A3-46AE-B4A1-B0FEC8F2F593}" type="slidenum">
              <a:rPr lang="en-US" smtClean="0"/>
              <a:t>17</a:t>
            </a:fld>
            <a:endParaRPr lang="en-US"/>
          </a:p>
        </p:txBody>
      </p:sp>
    </p:spTree>
    <p:extLst>
      <p:ext uri="{BB962C8B-B14F-4D97-AF65-F5344CB8AC3E}">
        <p14:creationId xmlns:p14="http://schemas.microsoft.com/office/powerpoint/2010/main" val="1524893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Implementation phase includes</a:t>
            </a:r>
            <a:r>
              <a:rPr lang="en-US" baseline="0" dirty="0" smtClean="0"/>
              <a:t> people from our digital library program, research data curation program, metadata analysts, and developers.</a:t>
            </a:r>
            <a:endParaRPr lang="en-US" dirty="0"/>
          </a:p>
        </p:txBody>
      </p:sp>
      <p:sp>
        <p:nvSpPr>
          <p:cNvPr id="4" name="Slide Number Placeholder 3"/>
          <p:cNvSpPr>
            <a:spLocks noGrp="1"/>
          </p:cNvSpPr>
          <p:nvPr>
            <p:ph type="sldNum" sz="quarter" idx="10"/>
          </p:nvPr>
        </p:nvSpPr>
        <p:spPr/>
        <p:txBody>
          <a:bodyPr/>
          <a:lstStyle/>
          <a:p>
            <a:fld id="{3D77CCFC-E300-4359-8E60-524D85D486F1}" type="slidenum">
              <a:rPr lang="en-US" smtClean="0"/>
              <a:t>18</a:t>
            </a:fld>
            <a:endParaRPr lang="en-US"/>
          </a:p>
        </p:txBody>
      </p:sp>
    </p:spTree>
    <p:extLst>
      <p:ext uri="{BB962C8B-B14F-4D97-AF65-F5344CB8AC3E}">
        <p14:creationId xmlns:p14="http://schemas.microsoft.com/office/powerpoint/2010/main" val="169311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data model got a little more complex,</a:t>
            </a:r>
            <a:r>
              <a:rPr lang="en-US" baseline="0" dirty="0" smtClean="0"/>
              <a:t> so we knew we’d need to make some pretty substantial changes.</a:t>
            </a:r>
            <a:endParaRPr lang="en-US" dirty="0"/>
          </a:p>
        </p:txBody>
      </p:sp>
      <p:sp>
        <p:nvSpPr>
          <p:cNvPr id="4" name="Slide Number Placeholder 3"/>
          <p:cNvSpPr>
            <a:spLocks noGrp="1"/>
          </p:cNvSpPr>
          <p:nvPr>
            <p:ph type="sldNum" sz="quarter" idx="10"/>
          </p:nvPr>
        </p:nvSpPr>
        <p:spPr/>
        <p:txBody>
          <a:bodyPr/>
          <a:lstStyle/>
          <a:p>
            <a:fld id="{3D77CCFC-E300-4359-8E60-524D85D486F1}" type="slidenum">
              <a:rPr lang="en-US" smtClean="0"/>
              <a:t>19</a:t>
            </a:fld>
            <a:endParaRPr lang="en-US"/>
          </a:p>
        </p:txBody>
      </p:sp>
    </p:spTree>
    <p:extLst>
      <p:ext uri="{BB962C8B-B14F-4D97-AF65-F5344CB8AC3E}">
        <p14:creationId xmlns:p14="http://schemas.microsoft.com/office/powerpoint/2010/main" val="3784918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version of our repository to handle new data model.</a:t>
            </a:r>
          </a:p>
          <a:p>
            <a:endParaRPr lang="en-US" dirty="0" smtClean="0"/>
          </a:p>
          <a:p>
            <a:r>
              <a:rPr lang="en-US" dirty="0" smtClean="0"/>
              <a:t>Same architecture: triples and files.  Cloud storage.</a:t>
            </a:r>
          </a:p>
          <a:p>
            <a:endParaRPr lang="en-US" baseline="0" dirty="0" smtClean="0"/>
          </a:p>
          <a:p>
            <a:r>
              <a:rPr lang="en-US" baseline="0" dirty="0" smtClean="0"/>
              <a:t>Big change is consolidating our servlets into a coherent REST API</a:t>
            </a:r>
          </a:p>
          <a:p>
            <a:endParaRPr lang="en-US" baseline="0" dirty="0" smtClean="0"/>
          </a:p>
          <a:p>
            <a:r>
              <a:rPr lang="en-US" baseline="0" dirty="0" smtClean="0"/>
              <a:t>Partial clone of the Fedora REST API.</a:t>
            </a:r>
            <a:endParaRPr lang="en-US" dirty="0"/>
          </a:p>
        </p:txBody>
      </p:sp>
      <p:sp>
        <p:nvSpPr>
          <p:cNvPr id="4" name="Slide Number Placeholder 3"/>
          <p:cNvSpPr>
            <a:spLocks noGrp="1"/>
          </p:cNvSpPr>
          <p:nvPr>
            <p:ph type="sldNum" sz="quarter" idx="10"/>
          </p:nvPr>
        </p:nvSpPr>
        <p:spPr/>
        <p:txBody>
          <a:bodyPr/>
          <a:lstStyle/>
          <a:p>
            <a:fld id="{BB6406AE-EE26-A148-B6B9-AA51A02B3DF0}" type="slidenum">
              <a:rPr lang="en-US" smtClean="0"/>
              <a:t>20</a:t>
            </a:fld>
            <a:endParaRPr lang="en-US"/>
          </a:p>
        </p:txBody>
      </p:sp>
    </p:spTree>
    <p:extLst>
      <p:ext uri="{BB962C8B-B14F-4D97-AF65-F5344CB8AC3E}">
        <p14:creationId xmlns:p14="http://schemas.microsoft.com/office/powerpoint/2010/main" val="1646054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 am going to briefly describe four key areas that we decided needed to be addressed to improve the functionality and sustainability of the UCSD DAMS.</a:t>
            </a:r>
          </a:p>
        </p:txBody>
      </p:sp>
      <p:sp>
        <p:nvSpPr>
          <p:cNvPr id="4" name="Slide Number Placeholder 3"/>
          <p:cNvSpPr>
            <a:spLocks noGrp="1"/>
          </p:cNvSpPr>
          <p:nvPr>
            <p:ph type="sldNum" sz="quarter" idx="10"/>
          </p:nvPr>
        </p:nvSpPr>
        <p:spPr/>
        <p:txBody>
          <a:bodyPr/>
          <a:lstStyle/>
          <a:p>
            <a:fld id="{3D77CCFC-E300-4359-8E60-524D85D486F1}" type="slidenum">
              <a:rPr lang="en-US" smtClean="0"/>
              <a:t>3</a:t>
            </a:fld>
            <a:endParaRPr lang="en-US"/>
          </a:p>
        </p:txBody>
      </p:sp>
    </p:spTree>
    <p:extLst>
      <p:ext uri="{BB962C8B-B14F-4D97-AF65-F5344CB8AC3E}">
        <p14:creationId xmlns:p14="http://schemas.microsoft.com/office/powerpoint/2010/main" val="2778750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changes to our administrative app (ingest, batch).</a:t>
            </a:r>
            <a:endParaRPr lang="en-US" dirty="0" smtClean="0"/>
          </a:p>
          <a:p>
            <a:endParaRPr lang="en-US" baseline="0" dirty="0" smtClean="0"/>
          </a:p>
          <a:p>
            <a:r>
              <a:rPr lang="en-US" baseline="0" dirty="0" smtClean="0"/>
              <a:t>Big change is using the repository REST API</a:t>
            </a:r>
          </a:p>
          <a:p>
            <a:pPr marL="171450" indent="-171450">
              <a:buFontTx/>
              <a:buChar char="-"/>
            </a:pPr>
            <a:r>
              <a:rPr lang="en-US" baseline="0" dirty="0" smtClean="0"/>
              <a:t>Used to talk to files and triples directly</a:t>
            </a:r>
          </a:p>
          <a:p>
            <a:pPr marL="171450" indent="-171450">
              <a:buFontTx/>
              <a:buChar char="-"/>
            </a:pPr>
            <a:r>
              <a:rPr lang="en-US" baseline="0" dirty="0" smtClean="0"/>
              <a:t>Functionality moved into Repo, triggered by REST API calls.</a:t>
            </a:r>
          </a:p>
          <a:p>
            <a:pPr marL="171450" indent="-171450">
              <a:buFontTx/>
              <a:buChar char="-"/>
            </a:pPr>
            <a:r>
              <a:rPr lang="en-US" baseline="0" dirty="0" smtClean="0"/>
              <a:t>File characterization with </a:t>
            </a:r>
            <a:r>
              <a:rPr lang="en-US" baseline="0" dirty="0" err="1" smtClean="0"/>
              <a:t>JHove</a:t>
            </a:r>
            <a:endParaRPr lang="en-US" baseline="0" dirty="0" smtClean="0"/>
          </a:p>
          <a:p>
            <a:pPr marL="171450" indent="-171450">
              <a:buFontTx/>
              <a:buChar char="-"/>
            </a:pPr>
            <a:r>
              <a:rPr lang="en-US" baseline="0" dirty="0" smtClean="0"/>
              <a:t>Fixity checking</a:t>
            </a:r>
          </a:p>
          <a:p>
            <a:pPr marL="171450" indent="-171450">
              <a:buFontTx/>
              <a:buChar char="-"/>
            </a:pPr>
            <a:r>
              <a:rPr lang="en-US" baseline="0" dirty="0" smtClean="0"/>
              <a:t>Derivative generation</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BB6406AE-EE26-A148-B6B9-AA51A02B3DF0}" type="slidenum">
              <a:rPr lang="en-US" smtClean="0"/>
              <a:t>21</a:t>
            </a:fld>
            <a:endParaRPr lang="en-US"/>
          </a:p>
        </p:txBody>
      </p:sp>
    </p:spTree>
    <p:extLst>
      <p:ext uri="{BB962C8B-B14F-4D97-AF65-F5344CB8AC3E}">
        <p14:creationId xmlns:p14="http://schemas.microsoft.com/office/powerpoint/2010/main" val="946644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Biggest</a:t>
            </a:r>
            <a:r>
              <a:rPr lang="en-US" baseline="0" dirty="0" smtClean="0"/>
              <a:t> changes to frontend.</a:t>
            </a:r>
            <a:endParaRPr lang="en-US" dirty="0" smtClean="0"/>
          </a:p>
          <a:p>
            <a:endParaRPr lang="en-US" dirty="0" smtClean="0"/>
          </a:p>
          <a:p>
            <a:r>
              <a:rPr lang="en-US" dirty="0" smtClean="0"/>
              <a:t>Our current frontend is a heavy, client-side</a:t>
            </a:r>
            <a:r>
              <a:rPr lang="en-US" baseline="0" dirty="0" smtClean="0"/>
              <a:t> </a:t>
            </a:r>
            <a:r>
              <a:rPr lang="en-US" baseline="0" dirty="0" err="1" smtClean="0"/>
              <a:t>Javascript</a:t>
            </a:r>
            <a:r>
              <a:rPr lang="en-US" baseline="0" dirty="0" smtClean="0"/>
              <a:t> application.</a:t>
            </a:r>
          </a:p>
          <a:p>
            <a:endParaRPr lang="en-US" baseline="0" dirty="0" smtClean="0"/>
          </a:p>
          <a:p>
            <a:r>
              <a:rPr lang="en-US" baseline="0" dirty="0" smtClean="0"/>
              <a:t>Have to maintain everything ourselves, all data is retrieved using AJAX so search engines don’t index our content, generally unsustainable.</a:t>
            </a:r>
          </a:p>
          <a:p>
            <a:endParaRPr lang="en-US" baseline="0" dirty="0" smtClean="0"/>
          </a:p>
          <a:p>
            <a:r>
              <a:rPr lang="en-US" baseline="0" dirty="0" smtClean="0"/>
              <a:t>Chose Hydra because of the platform and the community.</a:t>
            </a:r>
          </a:p>
          <a:p>
            <a:endParaRPr lang="en-US" baseline="0" dirty="0" smtClean="0"/>
          </a:p>
          <a:p>
            <a:r>
              <a:rPr lang="en-US" baseline="0" dirty="0" smtClean="0"/>
              <a:t>New to Rails and really liking it.</a:t>
            </a:r>
          </a:p>
          <a:p>
            <a:endParaRPr lang="en-US" baseline="0" dirty="0" smtClean="0"/>
          </a:p>
          <a:p>
            <a:r>
              <a:rPr lang="en-US" baseline="0" dirty="0" smtClean="0"/>
              <a:t>Really vibrant community.</a:t>
            </a:r>
          </a:p>
        </p:txBody>
      </p:sp>
      <p:sp>
        <p:nvSpPr>
          <p:cNvPr id="4" name="Slide Number Placeholder 3"/>
          <p:cNvSpPr>
            <a:spLocks noGrp="1"/>
          </p:cNvSpPr>
          <p:nvPr>
            <p:ph type="sldNum" sz="quarter" idx="10"/>
          </p:nvPr>
        </p:nvSpPr>
        <p:spPr/>
        <p:txBody>
          <a:bodyPr/>
          <a:lstStyle/>
          <a:p>
            <a:fld id="{BB6406AE-EE26-A148-B6B9-AA51A02B3DF0}" type="slidenum">
              <a:rPr lang="en-US" smtClean="0"/>
              <a:t>22</a:t>
            </a:fld>
            <a:endParaRPr lang="en-US"/>
          </a:p>
        </p:txBody>
      </p:sp>
    </p:spTree>
    <p:extLst>
      <p:ext uri="{BB962C8B-B14F-4D97-AF65-F5344CB8AC3E}">
        <p14:creationId xmlns:p14="http://schemas.microsoft.com/office/powerpoint/2010/main" val="57965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gone from nothing to having</a:t>
            </a:r>
            <a:r>
              <a:rPr lang="en-US" baseline="0" dirty="0" smtClean="0"/>
              <a:t> a rough but working app in about 2 months.</a:t>
            </a:r>
          </a:p>
          <a:p>
            <a:endParaRPr lang="en-US" baseline="0" dirty="0" smtClean="0"/>
          </a:p>
          <a:p>
            <a:r>
              <a:rPr lang="en-US" baseline="0" dirty="0" smtClean="0"/>
              <a:t>Code sprint with Chris Beer and Justin Coyne really helped get us within striking distance of working system.</a:t>
            </a:r>
          </a:p>
          <a:p>
            <a:endParaRPr lang="en-US" baseline="0" dirty="0" smtClean="0"/>
          </a:p>
          <a:p>
            <a:r>
              <a:rPr lang="en-US" baseline="0" dirty="0" smtClean="0"/>
              <a:t>Beta release limited to research data in two weeks.</a:t>
            </a:r>
          </a:p>
          <a:p>
            <a:endParaRPr lang="en-US" baseline="0" dirty="0" smtClean="0"/>
          </a:p>
          <a:p>
            <a:r>
              <a:rPr lang="en-US" baseline="0" dirty="0" smtClean="0"/>
              <a:t>On track for migrating this spring, and release this summer.</a:t>
            </a:r>
            <a:endParaRPr lang="en-US" dirty="0"/>
          </a:p>
        </p:txBody>
      </p:sp>
      <p:sp>
        <p:nvSpPr>
          <p:cNvPr id="4" name="Slide Number Placeholder 3"/>
          <p:cNvSpPr>
            <a:spLocks noGrp="1"/>
          </p:cNvSpPr>
          <p:nvPr>
            <p:ph type="sldNum" sz="quarter" idx="10"/>
          </p:nvPr>
        </p:nvSpPr>
        <p:spPr/>
        <p:txBody>
          <a:bodyPr/>
          <a:lstStyle/>
          <a:p>
            <a:fld id="{BB6406AE-EE26-A148-B6B9-AA51A02B3DF0}" type="slidenum">
              <a:rPr lang="en-US" smtClean="0"/>
              <a:t>23</a:t>
            </a:fld>
            <a:endParaRPr lang="en-US"/>
          </a:p>
        </p:txBody>
      </p:sp>
    </p:spTree>
    <p:extLst>
      <p:ext uri="{BB962C8B-B14F-4D97-AF65-F5344CB8AC3E}">
        <p14:creationId xmlns:p14="http://schemas.microsoft.com/office/powerpoint/2010/main" val="1856539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been coming to</a:t>
            </a:r>
            <a:r>
              <a:rPr lang="en-US" baseline="0" dirty="0" smtClean="0"/>
              <a:t> c4l since the beginning and </a:t>
            </a:r>
            <a:r>
              <a:rPr lang="en-US" b="1" baseline="0" dirty="0" smtClean="0"/>
              <a:t>taking</a:t>
            </a:r>
            <a:r>
              <a:rPr lang="en-US" baseline="0" dirty="0" smtClean="0"/>
              <a:t> about DAMS.</a:t>
            </a:r>
          </a:p>
          <a:p>
            <a:endParaRPr lang="en-US" baseline="0" dirty="0" smtClean="0"/>
          </a:p>
          <a:p>
            <a:r>
              <a:rPr lang="en-US" baseline="0" dirty="0" smtClean="0"/>
              <a:t>Now I’m very happy we have actual code </a:t>
            </a:r>
            <a:r>
              <a:rPr lang="en-US" baseline="0" smtClean="0"/>
              <a:t>to share.</a:t>
            </a:r>
            <a:endParaRPr lang="en-US" dirty="0"/>
          </a:p>
        </p:txBody>
      </p:sp>
      <p:sp>
        <p:nvSpPr>
          <p:cNvPr id="4" name="Slide Number Placeholder 3"/>
          <p:cNvSpPr>
            <a:spLocks noGrp="1"/>
          </p:cNvSpPr>
          <p:nvPr>
            <p:ph type="sldNum" sz="quarter" idx="10"/>
          </p:nvPr>
        </p:nvSpPr>
        <p:spPr/>
        <p:txBody>
          <a:bodyPr/>
          <a:lstStyle/>
          <a:p>
            <a:fld id="{BB6406AE-EE26-A148-B6B9-AA51A02B3DF0}" type="slidenum">
              <a:rPr lang="en-US" smtClean="0"/>
              <a:t>24</a:t>
            </a:fld>
            <a:endParaRPr lang="en-US"/>
          </a:p>
        </p:txBody>
      </p:sp>
    </p:spTree>
    <p:extLst>
      <p:ext uri="{BB962C8B-B14F-4D97-AF65-F5344CB8AC3E}">
        <p14:creationId xmlns:p14="http://schemas.microsoft.com/office/powerpoint/2010/main" val="2141456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basic need we have is to improve the consistency of the metadata</a:t>
            </a:r>
            <a:r>
              <a:rPr lang="en-US" baseline="0" dirty="0" smtClean="0"/>
              <a:t> in the DAMS.  </a:t>
            </a:r>
          </a:p>
          <a:p>
            <a:endParaRPr lang="en-US" baseline="0" dirty="0" smtClean="0"/>
          </a:p>
          <a:p>
            <a:r>
              <a:rPr lang="en-US" b="1" baseline="0" dirty="0" smtClean="0">
                <a:solidFill>
                  <a:srgbClr val="FF0000"/>
                </a:solidFill>
              </a:rPr>
              <a:t>ANIMATION ONE</a:t>
            </a:r>
          </a:p>
          <a:p>
            <a:endParaRPr lang="en-US" baseline="0" dirty="0" smtClean="0"/>
          </a:p>
          <a:p>
            <a:r>
              <a:rPr lang="en-US" baseline="0" dirty="0" smtClean="0"/>
              <a:t>We acquire highly variable content files and metadata</a:t>
            </a:r>
            <a:r>
              <a:rPr lang="en-US" baseline="0" dirty="0" smtClean="0"/>
              <a:t>. ****  </a:t>
            </a:r>
            <a:r>
              <a:rPr lang="en-US" baseline="0" dirty="0" smtClean="0"/>
              <a:t>Metadata may come in the form of comma separated values, Excel spreadsheets, MODS exports from the Archivists’ Toolkit,  and MARCXML generated from our ILS.  Some of the metadata we acquire was created according to established content and format standards.  Other metadata has no standard behind it.  Some metadata is very thorough, including titles, statements of responsibility, dates of creation or issuance, notes, and even subject and name headings.  Other metadata can be very scanty and has to be supplemented as best as possible during the ingest process.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solidFill>
                  <a:srgbClr val="FF0000"/>
                </a:solidFill>
              </a:rPr>
              <a:t>ANIMATION TWO</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We </a:t>
            </a:r>
            <a:r>
              <a:rPr lang="en-US" baseline="0" dirty="0" smtClean="0"/>
              <a:t>normalize content files to supported file formats through the file ingest process, and we normalize acquired descriptive data through what we call the assembly plan </a:t>
            </a:r>
            <a:r>
              <a:rPr lang="en-US" baseline="0" dirty="0" smtClean="0"/>
              <a:t>process. As </a:t>
            </a:r>
            <a:r>
              <a:rPr lang="en-US" baseline="0" dirty="0" smtClean="0"/>
              <a:t>Declan described in his presentation last </a:t>
            </a:r>
            <a:r>
              <a:rPr lang="en-US" baseline="0" dirty="0" smtClean="0"/>
              <a:t>year,  </a:t>
            </a:r>
            <a:r>
              <a:rPr lang="en-US" baseline="0" dirty="0" smtClean="0"/>
              <a:t>UCSD’s assembly plan process is a specification for stamping out object records for a class of objects, the class usually being defined by provenance.  The assembly plan is engineered to insure that all objects in the DAMS have metadata elements and formats necessary to support rudimentary object interoperability within the DAMS and, moreover, that a class of objects is described similarly.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assembly plan as it is handed to ETL staff is expressed in XML and references the MODS, PREMIS, MIX, and METS schema. ETL staff, of which we have four, then use XSLT to transform the XML into RDF.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solidFill>
                  <a:srgbClr val="FF0000"/>
                </a:solidFill>
              </a:rPr>
              <a:t>ANIMATION THREE</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Since the start of our work in 2005, the transformation from XML to RDF has been highly artisanal.  </a:t>
            </a:r>
            <a:r>
              <a:rPr lang="en-US" baseline="0" dirty="0" smtClean="0"/>
              <a:t>**** Each </a:t>
            </a:r>
            <a:r>
              <a:rPr lang="en-US" baseline="0" dirty="0" smtClean="0"/>
              <a:t>ETL staff has created her or his own </a:t>
            </a:r>
            <a:r>
              <a:rPr lang="en-US" baseline="0" dirty="0" err="1" smtClean="0"/>
              <a:t>stylesheet</a:t>
            </a:r>
            <a:r>
              <a:rPr lang="en-US" baseline="0" dirty="0" smtClean="0"/>
              <a:t> for producing the transformations.  Unfortunately, during this time there was no explicit data model to help control the </a:t>
            </a:r>
            <a:r>
              <a:rPr lang="en-US" baseline="0" dirty="0" err="1" smtClean="0"/>
              <a:t>stylesheets</a:t>
            </a:r>
            <a:r>
              <a:rPr lang="en-US" baseline="0" dirty="0" smtClean="0"/>
              <a:t> for uniformity.  Consequently, uniformity among objects established in the assembly plan process is </a:t>
            </a:r>
            <a:r>
              <a:rPr lang="en-US" baseline="0" dirty="0" smtClean="0"/>
              <a:t>erased in </a:t>
            </a:r>
            <a:r>
              <a:rPr lang="en-US" baseline="0" dirty="0" smtClean="0"/>
              <a:t>the RDF transformations.  These differences impact object interoperability, UI display, and, of course, user experience.  </a:t>
            </a:r>
          </a:p>
          <a:p>
            <a:endParaRPr lang="en-US" dirty="0" smtClean="0"/>
          </a:p>
          <a:p>
            <a:endParaRPr lang="en-US" baseline="0" dirty="0" smtClean="0"/>
          </a:p>
          <a:p>
            <a:endParaRPr lang="en-US" baseline="0" dirty="0" smtClean="0"/>
          </a:p>
          <a:p>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3D77CCFC-E300-4359-8E60-524D85D486F1}" type="slidenum">
              <a:rPr lang="en-US" smtClean="0"/>
              <a:t>4</a:t>
            </a:fld>
            <a:endParaRPr lang="en-US"/>
          </a:p>
        </p:txBody>
      </p:sp>
    </p:spTree>
    <p:extLst>
      <p:ext uri="{BB962C8B-B14F-4D97-AF65-F5344CB8AC3E}">
        <p14:creationId xmlns:p14="http://schemas.microsoft.com/office/powerpoint/2010/main" val="3045273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second need we identified was to discover a way to maintain the syntax of hierarchical name and subject headings inherited from MARC records.  MARC records are the source for approximately 70% of the DAMS object records.  </a:t>
            </a:r>
          </a:p>
          <a:p>
            <a:endParaRPr lang="en-US" baseline="0" dirty="0" smtClean="0"/>
          </a:p>
          <a:p>
            <a:r>
              <a:rPr lang="en-US" baseline="0" dirty="0" smtClean="0"/>
              <a:t>As this illustration indicates, the syntax of subject headings from a MARC record is corrupted in the RDF transformations.  In this particular case, only one subject heading of the eight in the source MARC record is correctly transformed to RDF.  All the rest are scrambled, with the primary term being demoted one or more levels in the hierarchy. One subject heading, in fact, acquires information not present in the source record.  </a:t>
            </a:r>
          </a:p>
          <a:p>
            <a:endParaRPr lang="en-US" baseline="0" dirty="0" smtClean="0"/>
          </a:p>
          <a:p>
            <a:r>
              <a:rPr lang="en-US" baseline="0" dirty="0" smtClean="0"/>
              <a:t>Needless to say, this problem also impacts searching and interpretation of the digital assets in the DAMS.  It also reflects poorly on the Library’s metadata staff.  </a:t>
            </a:r>
          </a:p>
          <a:p>
            <a:endParaRPr lang="en-US" baseline="0" dirty="0" smtClean="0"/>
          </a:p>
        </p:txBody>
      </p:sp>
      <p:sp>
        <p:nvSpPr>
          <p:cNvPr id="4" name="Slide Number Placeholder 3"/>
          <p:cNvSpPr>
            <a:spLocks noGrp="1"/>
          </p:cNvSpPr>
          <p:nvPr>
            <p:ph type="sldNum" sz="quarter" idx="10"/>
          </p:nvPr>
        </p:nvSpPr>
        <p:spPr/>
        <p:txBody>
          <a:bodyPr/>
          <a:lstStyle/>
          <a:p>
            <a:fld id="{3D77CCFC-E300-4359-8E60-524D85D486F1}" type="slidenum">
              <a:rPr lang="en-US" smtClean="0"/>
              <a:t>5</a:t>
            </a:fld>
            <a:endParaRPr lang="en-US"/>
          </a:p>
        </p:txBody>
      </p:sp>
    </p:spTree>
    <p:extLst>
      <p:ext uri="{BB962C8B-B14F-4D97-AF65-F5344CB8AC3E}">
        <p14:creationId xmlns:p14="http://schemas.microsoft.com/office/powerpoint/2010/main" val="917801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third area</a:t>
            </a:r>
            <a:r>
              <a:rPr lang="en-US" baseline="0" dirty="0" smtClean="0"/>
              <a:t> we found needing improvement is our presentation of the many complex objects in the DAMS.  </a:t>
            </a:r>
            <a:endParaRPr lang="en-US" dirty="0" smtClean="0"/>
          </a:p>
          <a:p>
            <a:endParaRPr lang="en-US" dirty="0" smtClean="0"/>
          </a:p>
          <a:p>
            <a:r>
              <a:rPr lang="en-US" baseline="0" dirty="0" smtClean="0"/>
              <a:t>A complex object is a multi-part object with components and metadata at component levels.  The components may be few or many.</a:t>
            </a:r>
          </a:p>
          <a:p>
            <a:endParaRPr lang="en-US" baseline="0" dirty="0" smtClean="0"/>
          </a:p>
          <a:p>
            <a:r>
              <a:rPr lang="en-US" baseline="0" dirty="0" smtClean="0"/>
              <a:t>The complex object record includes two structure maps.  One is a physical map that simply represents the sequence of the files comprising the object.  The other is a logical map that correlates components with any descriptive or rights metadata they might have. </a:t>
            </a:r>
          </a:p>
          <a:p>
            <a:endParaRPr lang="en-US" baseline="0" dirty="0" smtClean="0"/>
          </a:p>
          <a:p>
            <a:r>
              <a:rPr lang="en-US" baseline="0" dirty="0" smtClean="0"/>
              <a:t>The current DAMS digital object viewer provides only the physical file map.  In this example it is a scrollable list of 24 components.  </a:t>
            </a:r>
          </a:p>
          <a:p>
            <a:endParaRPr lang="en-US" baseline="0" dirty="0" smtClean="0"/>
          </a:p>
          <a:p>
            <a:r>
              <a:rPr lang="en-US" baseline="0" dirty="0" smtClean="0"/>
              <a:t>The audio file reflected in the viewing pane is the file for the first of the 24 components.  But there is no way within the digital object viewer for a user to know that the audio file contains a discussion by three musicians about another musician’s technique.  </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3D77CCFC-E300-4359-8E60-524D85D486F1}" type="slidenum">
              <a:rPr lang="en-US" smtClean="0"/>
              <a:t>6</a:t>
            </a:fld>
            <a:endParaRPr lang="en-US"/>
          </a:p>
        </p:txBody>
      </p:sp>
    </p:spTree>
    <p:extLst>
      <p:ext uri="{BB962C8B-B14F-4D97-AF65-F5344CB8AC3E}">
        <p14:creationId xmlns:p14="http://schemas.microsoft.com/office/powerpoint/2010/main" val="1478897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But that metadata is in the object record, as this XML representation of the second component indicates.  The descriptive metadata includes a title and names of presenters, as well as indication of what exact day of the multi-day conference the presentation occurred.  This is all important information for navigating the 24 parts of the object.  </a:t>
            </a:r>
          </a:p>
          <a:p>
            <a:endParaRPr lang="en-US" baseline="0" dirty="0" smtClean="0"/>
          </a:p>
          <a:p>
            <a:r>
              <a:rPr lang="en-US" dirty="0" smtClean="0"/>
              <a:t>Because</a:t>
            </a:r>
            <a:r>
              <a:rPr lang="en-US" baseline="0" dirty="0" smtClean="0"/>
              <a:t> of this limitation, p</a:t>
            </a:r>
            <a:r>
              <a:rPr lang="en-US" dirty="0" smtClean="0"/>
              <a:t>atrons and reference librarians</a:t>
            </a:r>
            <a:r>
              <a:rPr lang="en-US" baseline="0" dirty="0" smtClean="0"/>
              <a:t> have found the digital object viewer very difficult, in fact nearly impossible, to use for navigating multi-part objects.  They can move through the nodes but they have no idea what a node contains until they activate the file.  </a:t>
            </a:r>
          </a:p>
          <a:p>
            <a:endParaRPr lang="en-US" baseline="0" dirty="0" smtClean="0"/>
          </a:p>
          <a:p>
            <a:r>
              <a:rPr lang="en-US" baseline="0" dirty="0" smtClean="0"/>
              <a:t>To help patrons understand and navigate complex objects, our public service librarians have often had to resort to using the Archivists’ Toolkit, which is only deployed at UCSD as a staff side  authoring tool for complex digital object metadata.  </a:t>
            </a:r>
          </a:p>
          <a:p>
            <a:endParaRPr lang="en-US" baseline="0" dirty="0" smtClean="0"/>
          </a:p>
          <a:p>
            <a:r>
              <a:rPr lang="en-US" baseline="0" dirty="0" smtClean="0"/>
              <a:t>This extra step is very inconvenient to patron and staff and leads to considerable frustration.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D77CCFC-E300-4359-8E60-524D85D486F1}" type="slidenum">
              <a:rPr lang="en-US" smtClean="0"/>
              <a:t>7</a:t>
            </a:fld>
            <a:endParaRPr lang="en-US"/>
          </a:p>
        </p:txBody>
      </p:sp>
    </p:spTree>
    <p:extLst>
      <p:ext uri="{BB962C8B-B14F-4D97-AF65-F5344CB8AC3E}">
        <p14:creationId xmlns:p14="http://schemas.microsoft.com/office/powerpoint/2010/main" val="1478897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fourth area of need is to align our DAMS more strongly with the digital library community. </a:t>
            </a:r>
          </a:p>
          <a:p>
            <a:endParaRPr lang="en-US" baseline="0" dirty="0" smtClean="0"/>
          </a:p>
          <a:p>
            <a:r>
              <a:rPr lang="en-US" baseline="0" dirty="0" smtClean="0"/>
              <a:t>We want to do that on a  </a:t>
            </a:r>
            <a:r>
              <a:rPr lang="en-US" dirty="0" smtClean="0"/>
              <a:t>Micro-level by making sure our RDF is outward facing so we can utilize public vocabularies</a:t>
            </a:r>
            <a:r>
              <a:rPr lang="en-US" baseline="0" dirty="0" smtClean="0"/>
              <a:t> and also make our own vocabularies available for use by others</a:t>
            </a:r>
            <a:r>
              <a:rPr lang="en-US" dirty="0" smtClean="0"/>
              <a:t>.</a:t>
            </a:r>
          </a:p>
          <a:p>
            <a:endParaRPr lang="en-US" dirty="0" smtClean="0"/>
          </a:p>
          <a:p>
            <a:r>
              <a:rPr lang="en-US" dirty="0" smtClean="0"/>
              <a:t>And we want to do it </a:t>
            </a:r>
            <a:r>
              <a:rPr lang="en-US" smtClean="0"/>
              <a:t>on </a:t>
            </a:r>
            <a:r>
              <a:rPr lang="en-US" smtClean="0"/>
              <a:t>a Macro</a:t>
            </a:r>
            <a:r>
              <a:rPr lang="en-US" dirty="0" smtClean="0"/>
              <a:t>-level by</a:t>
            </a:r>
            <a:r>
              <a:rPr lang="en-US" baseline="0" dirty="0" smtClean="0"/>
              <a:t> making sure we are developing a technology stack that can be shared with others and that others can contribute to, should they like.  </a:t>
            </a:r>
          </a:p>
          <a:p>
            <a:endParaRPr lang="en-US" baseline="0" dirty="0" smtClean="0"/>
          </a:p>
          <a:p>
            <a:r>
              <a:rPr lang="en-US" baseline="0" dirty="0" smtClean="0"/>
              <a:t>Our past methods have been tightly insular and, were they continued, would force us to make every vocabulary and technical advance by ourselves.  </a:t>
            </a:r>
          </a:p>
          <a:p>
            <a:endParaRPr lang="en-US" baseline="0" dirty="0" smtClean="0"/>
          </a:p>
          <a:p>
            <a:r>
              <a:rPr lang="en-US" baseline="0" dirty="0" smtClean="0"/>
              <a:t>We see strengthening our alignment with the community as the most important pathway toward a cost-effective, generally-purposed, and sustainable digital asset management service for UC San Diego and for others.  </a:t>
            </a:r>
          </a:p>
          <a:p>
            <a:endParaRPr lang="en-US" baseline="0" dirty="0" smtClean="0"/>
          </a:p>
          <a:p>
            <a:r>
              <a:rPr lang="en-US" dirty="0" smtClean="0"/>
              <a:t>These needs,</a:t>
            </a:r>
            <a:r>
              <a:rPr lang="en-US" baseline="0" dirty="0" smtClean="0"/>
              <a:t> especially the desire for stronger community alignment, triggered data modeling and implementation work over the last 10 months that Matt and </a:t>
            </a:r>
            <a:r>
              <a:rPr lang="en-US" baseline="0" dirty="0" err="1" smtClean="0"/>
              <a:t>Esme</a:t>
            </a:r>
            <a:r>
              <a:rPr lang="en-US" baseline="0" dirty="0" smtClean="0"/>
              <a:t> will now describe.</a:t>
            </a:r>
          </a:p>
          <a:p>
            <a:endParaRPr lang="en-US" baseline="0" dirty="0" smtClean="0"/>
          </a:p>
          <a:p>
            <a:r>
              <a:rPr lang="en-US" b="1" baseline="0" dirty="0" smtClean="0"/>
              <a:t>ADVANCE TO NEXT SLIDE</a:t>
            </a:r>
          </a:p>
        </p:txBody>
      </p:sp>
      <p:sp>
        <p:nvSpPr>
          <p:cNvPr id="4" name="Slide Number Placeholder 3"/>
          <p:cNvSpPr>
            <a:spLocks noGrp="1"/>
          </p:cNvSpPr>
          <p:nvPr>
            <p:ph type="sldNum" sz="quarter" idx="10"/>
          </p:nvPr>
        </p:nvSpPr>
        <p:spPr/>
        <p:txBody>
          <a:bodyPr/>
          <a:lstStyle/>
          <a:p>
            <a:fld id="{3D77CCFC-E300-4359-8E60-524D85D486F1}" type="slidenum">
              <a:rPr lang="en-US" smtClean="0"/>
              <a:t>8</a:t>
            </a:fld>
            <a:endParaRPr lang="en-US"/>
          </a:p>
        </p:txBody>
      </p:sp>
    </p:spTree>
    <p:extLst>
      <p:ext uri="{BB962C8B-B14F-4D97-AF65-F5344CB8AC3E}">
        <p14:creationId xmlns:p14="http://schemas.microsoft.com/office/powerpoint/2010/main" val="1527442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7CCFC-E300-4359-8E60-524D85D486F1}" type="slidenum">
              <a:rPr lang="en-US" smtClean="0"/>
              <a:t>9</a:t>
            </a:fld>
            <a:endParaRPr lang="en-US"/>
          </a:p>
        </p:txBody>
      </p:sp>
    </p:spTree>
    <p:extLst>
      <p:ext uri="{BB962C8B-B14F-4D97-AF65-F5344CB8AC3E}">
        <p14:creationId xmlns:p14="http://schemas.microsoft.com/office/powerpoint/2010/main" val="2087393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needs Brad just described, we</a:t>
            </a:r>
            <a:r>
              <a:rPr lang="en-US" baseline="0" dirty="0" smtClean="0"/>
              <a:t> found ourselves</a:t>
            </a:r>
            <a:r>
              <a:rPr lang="en-US" dirty="0" smtClean="0"/>
              <a:t> facing a very real hard</a:t>
            </a:r>
            <a:r>
              <a:rPr lang="en-US" baseline="0" dirty="0" smtClean="0"/>
              <a:t> deadline for our Research Data Curation Pilot Program.</a:t>
            </a:r>
          </a:p>
          <a:p>
            <a:endParaRPr lang="en-US" baseline="0" dirty="0" smtClean="0"/>
          </a:p>
          <a:p>
            <a:r>
              <a:rPr lang="en-US" baseline="0" dirty="0" smtClean="0"/>
              <a:t>This deadline is what ultimately crystalized the need to prioritize this project.</a:t>
            </a:r>
          </a:p>
          <a:p>
            <a:endParaRPr lang="en-US" baseline="0" dirty="0" smtClean="0"/>
          </a:p>
          <a:p>
            <a:r>
              <a:rPr lang="en-US" baseline="0" dirty="0" smtClean="0"/>
              <a:t>our Digital Library steering committee gave us a:</a:t>
            </a:r>
          </a:p>
          <a:p>
            <a:endParaRPr lang="en-US" baseline="0" dirty="0" smtClean="0"/>
          </a:p>
          <a:p>
            <a:pPr marL="171450" indent="-171450">
              <a:buFontTx/>
              <a:buChar char="-"/>
            </a:pPr>
            <a:r>
              <a:rPr lang="en-US" baseline="0" dirty="0" smtClean="0"/>
              <a:t>Timeline of 3 months</a:t>
            </a:r>
          </a:p>
          <a:p>
            <a:pPr marL="0" indent="0">
              <a:buFontTx/>
              <a:buNone/>
            </a:pPr>
            <a:endParaRPr lang="en-US" baseline="0" dirty="0" smtClean="0"/>
          </a:p>
          <a:p>
            <a:r>
              <a:rPr lang="en-US" baseline="0" dirty="0" smtClean="0"/>
              <a:t>Asked to provide:</a:t>
            </a:r>
          </a:p>
          <a:p>
            <a:endParaRPr lang="en-US" baseline="0" dirty="0" smtClean="0"/>
          </a:p>
          <a:p>
            <a:pPr marL="0" indent="0">
              <a:buFontTx/>
              <a:buNone/>
            </a:pPr>
            <a:r>
              <a:rPr lang="en-US" baseline="0" dirty="0" smtClean="0"/>
              <a:t>- abstract data model</a:t>
            </a:r>
          </a:p>
          <a:p>
            <a:pPr marL="0" indent="0">
              <a:buFontTx/>
              <a:buNone/>
            </a:pPr>
            <a:r>
              <a:rPr lang="en-US" baseline="0" dirty="0" smtClean="0"/>
              <a:t>- An OWL/RDF ontology. </a:t>
            </a:r>
          </a:p>
          <a:p>
            <a:r>
              <a:rPr lang="en-US" baseline="0" dirty="0" smtClean="0"/>
              <a:t>- Documentation for extending and modifying the data model over time</a:t>
            </a:r>
          </a:p>
          <a:p>
            <a:endParaRPr lang="en-US" baseline="0" dirty="0" smtClean="0"/>
          </a:p>
          <a:p>
            <a:r>
              <a:rPr lang="en-US" baseline="0" dirty="0" smtClean="0"/>
              <a:t>Team</a:t>
            </a:r>
          </a:p>
          <a:p>
            <a:pPr marL="171450" indent="-171450">
              <a:buFont typeface="Arial"/>
              <a:buChar char="•"/>
            </a:pPr>
            <a:r>
              <a:rPr lang="en-US" baseline="0" dirty="0" smtClean="0"/>
              <a:t>balance of metadata analysts and it development staff.</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Address the previous gaps in understanding and communication that Brad described. Nothing lost in translation in this project / going forward</a:t>
            </a:r>
          </a:p>
          <a:p>
            <a:pPr marL="171450" indent="-171450">
              <a:buFont typeface="Arial"/>
              <a:buChar char="•"/>
            </a:pPr>
            <a:r>
              <a:rPr lang="en-US" b="1" baseline="0" dirty="0" smtClean="0"/>
              <a:t>Cross Section of RCI and the DLP (critical). The scope of our DAMS system has grown, and is not only internal library collections anymore.</a:t>
            </a: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C4999D0-96A3-46AE-B4A1-B0FEC8F2F593}" type="slidenum">
              <a:rPr lang="en-US" smtClean="0"/>
              <a:t>10</a:t>
            </a:fld>
            <a:endParaRPr lang="en-US"/>
          </a:p>
        </p:txBody>
      </p:sp>
    </p:spTree>
    <p:extLst>
      <p:ext uri="{BB962C8B-B14F-4D97-AF65-F5344CB8AC3E}">
        <p14:creationId xmlns:p14="http://schemas.microsoft.com/office/powerpoint/2010/main" val="1524893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2" name="Title 1"/>
          <p:cNvSpPr>
            <a:spLocks noGrp="1"/>
          </p:cNvSpPr>
          <p:nvPr>
            <p:ph type="ctrTitle"/>
          </p:nvPr>
        </p:nvSpPr>
        <p:spPr>
          <a:xfrm>
            <a:off x="685800" y="2130425"/>
            <a:ext cx="7772400" cy="1470025"/>
          </a:xfrm>
        </p:spPr>
        <p:txBody>
          <a:bodyPr/>
          <a:lstStyle>
            <a:lvl1pPr>
              <a:defRPr>
                <a:solidFill>
                  <a:srgbClr val="FFFFFF"/>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388113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2211B3-6BA7-E043-8A9C-CE9B84E3DD02}" type="datetimeFigureOut">
              <a:rPr lang="en-US" smtClean="0">
                <a:solidFill>
                  <a:prstClr val="black">
                    <a:tint val="75000"/>
                  </a:prstClr>
                </a:solidFill>
              </a:rPr>
              <a:pPr/>
              <a:t>2/13/13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E20697C-8700-A046-9558-5780E6CF2E3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49069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2211B3-6BA7-E043-8A9C-CE9B84E3DD02}" type="datetimeFigureOut">
              <a:rPr lang="en-US" smtClean="0">
                <a:solidFill>
                  <a:prstClr val="black">
                    <a:tint val="75000"/>
                  </a:prstClr>
                </a:solidFill>
              </a:rPr>
              <a:pPr/>
              <a:t>2/13/13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E20697C-8700-A046-9558-5780E6CF2E3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998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38200"/>
          </a:xfrm>
        </p:spPr>
        <p:txBody>
          <a:bodyPr>
            <a:normAutofit/>
          </a:bodyPr>
          <a:lstStyle>
            <a:lvl1pPr>
              <a:defRPr sz="3000">
                <a:solidFill>
                  <a:schemeClr val="bg1"/>
                </a:solidFill>
                <a:latin typeface="Cambria"/>
                <a:cs typeface="Cambria"/>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02211B3-6BA7-E043-8A9C-CE9B84E3DD02}" type="datetimeFigureOut">
              <a:rPr lang="en-US" smtClean="0">
                <a:solidFill>
                  <a:prstClr val="black">
                    <a:tint val="75000"/>
                  </a:prstClr>
                </a:solidFill>
              </a:rPr>
              <a:pPr/>
              <a:t>2/13/13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E20697C-8700-A046-9558-5780E6CF2E3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4202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02211B3-6BA7-E043-8A9C-CE9B84E3DD02}" type="datetimeFigureOut">
              <a:rPr lang="en-US" smtClean="0">
                <a:solidFill>
                  <a:prstClr val="black">
                    <a:tint val="75000"/>
                  </a:prstClr>
                </a:solidFill>
              </a:rPr>
              <a:pPr/>
              <a:t>2/13/13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E20697C-8700-A046-9558-5780E6CF2E3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45823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02211B3-6BA7-E043-8A9C-CE9B84E3DD02}" type="datetimeFigureOut">
              <a:rPr lang="en-US" smtClean="0">
                <a:solidFill>
                  <a:prstClr val="black">
                    <a:tint val="75000"/>
                  </a:prstClr>
                </a:solidFill>
              </a:rPr>
              <a:pPr/>
              <a:t>2/13/13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E20697C-8700-A046-9558-5780E6CF2E3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39661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02211B3-6BA7-E043-8A9C-CE9B84E3DD02}" type="datetimeFigureOut">
              <a:rPr lang="en-US" smtClean="0">
                <a:solidFill>
                  <a:prstClr val="black">
                    <a:tint val="75000"/>
                  </a:prstClr>
                </a:solidFill>
              </a:rPr>
              <a:pPr/>
              <a:t>2/13/13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E20697C-8700-A046-9558-5780E6CF2E3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0623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02211B3-6BA7-E043-8A9C-CE9B84E3DD02}" type="datetimeFigureOut">
              <a:rPr lang="en-US" smtClean="0">
                <a:solidFill>
                  <a:prstClr val="black">
                    <a:tint val="75000"/>
                  </a:prstClr>
                </a:solidFill>
              </a:rPr>
              <a:pPr/>
              <a:t>2/13/13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E20697C-8700-A046-9558-5780E6CF2E3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35088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2211B3-6BA7-E043-8A9C-CE9B84E3DD02}" type="datetimeFigureOut">
              <a:rPr lang="en-US" smtClean="0">
                <a:solidFill>
                  <a:prstClr val="black">
                    <a:tint val="75000"/>
                  </a:prstClr>
                </a:solidFill>
              </a:rPr>
              <a:pPr/>
              <a:t>2/13/13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E20697C-8700-A046-9558-5780E6CF2E3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20365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2211B3-6BA7-E043-8A9C-CE9B84E3DD02}" type="datetimeFigureOut">
              <a:rPr lang="en-US" smtClean="0">
                <a:solidFill>
                  <a:prstClr val="black">
                    <a:tint val="75000"/>
                  </a:prstClr>
                </a:solidFill>
              </a:rPr>
              <a:pPr/>
              <a:t>2/13/13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E20697C-8700-A046-9558-5780E6CF2E3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14800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2211B3-6BA7-E043-8A9C-CE9B84E3DD02}" type="datetimeFigureOut">
              <a:rPr lang="en-US" smtClean="0">
                <a:solidFill>
                  <a:prstClr val="black">
                    <a:tint val="75000"/>
                  </a:prstClr>
                </a:solidFill>
              </a:rPr>
              <a:pPr/>
              <a:t>2/13/13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E20697C-8700-A046-9558-5780E6CF2E3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63046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2211B3-6BA7-E043-8A9C-CE9B84E3DD02}" type="datetimeFigureOut">
              <a:rPr lang="en-US" smtClean="0">
                <a:solidFill>
                  <a:prstClr val="black">
                    <a:tint val="75000"/>
                  </a:prstClr>
                </a:solidFill>
              </a:rPr>
              <a:pPr/>
              <a:t>2/13/13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20697C-8700-A046-9558-5780E6CF2E39}" type="slidenum">
              <a:rPr lang="en-US" smtClean="0">
                <a:solidFill>
                  <a:prstClr val="black">
                    <a:tint val="75000"/>
                  </a:prstClr>
                </a:solidFill>
              </a:rPr>
              <a:pPr/>
              <a:t>‹#›</a:t>
            </a:fld>
            <a:endParaRPr lang="en-US">
              <a:solidFill>
                <a:prstClr val="black">
                  <a:tint val="75000"/>
                </a:prstClr>
              </a:solidFill>
            </a:endParaRPr>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Tree>
    <p:extLst>
      <p:ext uri="{BB962C8B-B14F-4D97-AF65-F5344CB8AC3E}">
        <p14:creationId xmlns:p14="http://schemas.microsoft.com/office/powerpoint/2010/main" val="41238089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1.png"/><Relationship Id="rId5" Type="http://schemas.openxmlformats.org/officeDocument/2006/relationships/image" Target="../media/image14.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1.png"/><Relationship Id="rId5" Type="http://schemas.openxmlformats.org/officeDocument/2006/relationships/image" Target="../media/image16.emf"/><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1.png"/><Relationship Id="rId5" Type="http://schemas.openxmlformats.org/officeDocument/2006/relationships/image" Target="../media/image17.png"/><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1.png"/><Relationship Id="rId5" Type="http://schemas.openxmlformats.org/officeDocument/2006/relationships/image" Target="../media/image18.pn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9.jpg"/><Relationship Id="rId5"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1.emf"/><Relationship Id="rId5" Type="http://schemas.openxmlformats.org/officeDocument/2006/relationships/image" Target="../media/image20.jpg"/><Relationship Id="rId6" Type="http://schemas.openxmlformats.org/officeDocument/2006/relationships/image" Target="../media/image19.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6" name="Title 1"/>
          <p:cNvSpPr txBox="1">
            <a:spLocks/>
          </p:cNvSpPr>
          <p:nvPr/>
        </p:nvSpPr>
        <p:spPr>
          <a:xfrm>
            <a:off x="457200" y="287520"/>
            <a:ext cx="8229600" cy="3886200"/>
          </a:xfrm>
          <a:prstGeom prst="rect">
            <a:avLst/>
          </a:prstGeom>
        </p:spPr>
        <p:txBody>
          <a:bodyPr vert="horz" lIns="91440" tIns="45720" rIns="91440" bIns="45720" rtlCol="0" anchor="t">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Aft>
                <a:spcPts val="1600"/>
              </a:spcAft>
            </a:pPr>
            <a:r>
              <a:rPr lang="en-US" sz="3800" b="1" dirty="0" smtClean="0">
                <a:solidFill>
                  <a:schemeClr val="bg1"/>
                </a:solidFill>
                <a:latin typeface="Cambria"/>
                <a:cs typeface="Cambria"/>
              </a:rPr>
              <a:t>ALL TEH METADATAS</a:t>
            </a:r>
          </a:p>
          <a:p>
            <a:pPr>
              <a:spcAft>
                <a:spcPts val="1600"/>
              </a:spcAft>
            </a:pPr>
            <a:r>
              <a:rPr lang="en-US" sz="3800" b="1" dirty="0" smtClean="0">
                <a:solidFill>
                  <a:schemeClr val="bg1"/>
                </a:solidFill>
                <a:latin typeface="Cambria"/>
                <a:cs typeface="Cambria"/>
              </a:rPr>
              <a:t>Re-revisited</a:t>
            </a:r>
          </a:p>
          <a:p>
            <a:pPr>
              <a:spcAft>
                <a:spcPts val="1600"/>
              </a:spcAft>
            </a:pPr>
            <a:r>
              <a:rPr lang="en-US" sz="2300" dirty="0" smtClean="0">
                <a:solidFill>
                  <a:schemeClr val="bg1"/>
                </a:solidFill>
                <a:latin typeface="Cambria"/>
                <a:cs typeface="Cambria"/>
              </a:rPr>
              <a:t>2013 code{4}lib Meeting</a:t>
            </a:r>
          </a:p>
          <a:p>
            <a:pPr>
              <a:spcAft>
                <a:spcPts val="1600"/>
              </a:spcAft>
            </a:pPr>
            <a:r>
              <a:rPr lang="en-US" sz="2300" dirty="0" smtClean="0">
                <a:solidFill>
                  <a:schemeClr val="bg1"/>
                </a:solidFill>
                <a:latin typeface="Cambria"/>
                <a:cs typeface="Cambria"/>
              </a:rPr>
              <a:t>February 13, 2013</a:t>
            </a:r>
          </a:p>
          <a:p>
            <a:pPr>
              <a:spcAft>
                <a:spcPts val="1600"/>
              </a:spcAft>
            </a:pPr>
            <a:r>
              <a:rPr lang="en-US" sz="1700" dirty="0" smtClean="0">
                <a:solidFill>
                  <a:schemeClr val="bg1"/>
                </a:solidFill>
                <a:latin typeface="Cambria"/>
                <a:cs typeface="Cambria"/>
              </a:rPr>
              <a:t>Esmé Cowles</a:t>
            </a:r>
            <a:br>
              <a:rPr lang="en-US" sz="1700" dirty="0" smtClean="0">
                <a:solidFill>
                  <a:schemeClr val="bg1"/>
                </a:solidFill>
                <a:latin typeface="Cambria"/>
                <a:cs typeface="Cambria"/>
              </a:rPr>
            </a:br>
            <a:r>
              <a:rPr lang="en-US" sz="1700" dirty="0" smtClean="0">
                <a:solidFill>
                  <a:schemeClr val="bg1"/>
                </a:solidFill>
                <a:latin typeface="Cambria"/>
                <a:cs typeface="Cambria"/>
              </a:rPr>
              <a:t>Matthew Critchlow</a:t>
            </a:r>
            <a:br>
              <a:rPr lang="en-US" sz="1700" dirty="0" smtClean="0">
                <a:solidFill>
                  <a:schemeClr val="bg1"/>
                </a:solidFill>
                <a:latin typeface="Cambria"/>
                <a:cs typeface="Cambria"/>
              </a:rPr>
            </a:br>
            <a:r>
              <a:rPr lang="en-US" sz="1700" dirty="0" smtClean="0">
                <a:solidFill>
                  <a:schemeClr val="bg1"/>
                </a:solidFill>
                <a:latin typeface="Cambria"/>
                <a:cs typeface="Cambria"/>
              </a:rPr>
              <a:t>Bradley Westbrook</a:t>
            </a:r>
            <a:endParaRPr lang="en-US" sz="1700" i="1" dirty="0" smtClean="0">
              <a:solidFill>
                <a:schemeClr val="bg1"/>
              </a:solidFill>
              <a:latin typeface="Cambria"/>
              <a:cs typeface="Cambria"/>
            </a:endParaRPr>
          </a:p>
        </p:txBody>
      </p:sp>
    </p:spTree>
    <p:extLst>
      <p:ext uri="{BB962C8B-B14F-4D97-AF65-F5344CB8AC3E}">
        <p14:creationId xmlns:p14="http://schemas.microsoft.com/office/powerpoint/2010/main" val="187367496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7" name="Title 1"/>
          <p:cNvSpPr>
            <a:spLocks noGrp="1"/>
          </p:cNvSpPr>
          <p:nvPr>
            <p:ph type="title"/>
          </p:nvPr>
        </p:nvSpPr>
        <p:spPr>
          <a:xfrm>
            <a:off x="362160" y="74641"/>
            <a:ext cx="8229600" cy="838200"/>
          </a:xfrm>
          <a:noFill/>
        </p:spPr>
        <p:txBody>
          <a:bodyPr>
            <a:normAutofit/>
          </a:bodyPr>
          <a:lstStyle/>
          <a:p>
            <a:r>
              <a:rPr lang="en-US" sz="3000" dirty="0" smtClean="0">
                <a:solidFill>
                  <a:schemeClr val="bg1"/>
                </a:solidFill>
                <a:latin typeface="Cambria"/>
                <a:cs typeface="Cambria"/>
              </a:rPr>
              <a:t>Project Overview</a:t>
            </a:r>
            <a:endParaRPr lang="en-US" sz="3000" dirty="0">
              <a:solidFill>
                <a:schemeClr val="bg1"/>
              </a:solidFill>
              <a:latin typeface="Cambria"/>
              <a:cs typeface="Cambria"/>
            </a:endParaRPr>
          </a:p>
        </p:txBody>
      </p:sp>
      <p:sp>
        <p:nvSpPr>
          <p:cNvPr id="3" name="Content Placeholder 2"/>
          <p:cNvSpPr>
            <a:spLocks noGrp="1"/>
          </p:cNvSpPr>
          <p:nvPr>
            <p:ph idx="1"/>
          </p:nvPr>
        </p:nvSpPr>
        <p:spPr>
          <a:xfrm>
            <a:off x="370800" y="1348517"/>
            <a:ext cx="8392200" cy="4754563"/>
          </a:xfrm>
        </p:spPr>
        <p:txBody>
          <a:bodyPr>
            <a:normAutofit fontScale="92500" lnSpcReduction="10000"/>
          </a:bodyPr>
          <a:lstStyle/>
          <a:p>
            <a:pPr marL="0" indent="0">
              <a:buNone/>
            </a:pPr>
            <a:r>
              <a:rPr lang="en-US" sz="2500" dirty="0" smtClean="0"/>
              <a:t>Research Data Curation Pilot </a:t>
            </a:r>
            <a:r>
              <a:rPr lang="en-US" sz="2500" b="1" dirty="0" smtClean="0"/>
              <a:t>Deadline</a:t>
            </a:r>
            <a:r>
              <a:rPr lang="en-US" sz="2500" dirty="0"/>
              <a:t>:</a:t>
            </a:r>
            <a:r>
              <a:rPr lang="en-US" sz="2500" dirty="0" smtClean="0"/>
              <a:t> June, 2013</a:t>
            </a:r>
          </a:p>
          <a:p>
            <a:pPr marL="0" indent="0">
              <a:buNone/>
            </a:pPr>
            <a:r>
              <a:rPr lang="en-US" sz="2500" dirty="0"/>
              <a:t>	</a:t>
            </a:r>
            <a:endParaRPr lang="en-US" sz="2500" dirty="0" smtClean="0"/>
          </a:p>
          <a:p>
            <a:pPr marL="0" indent="0">
              <a:buNone/>
            </a:pPr>
            <a:r>
              <a:rPr lang="en-US" sz="2500" dirty="0" smtClean="0"/>
              <a:t>Timeline: July 16, 2012 – Oct 29, 2012</a:t>
            </a:r>
          </a:p>
          <a:p>
            <a:pPr marL="0" indent="0">
              <a:buNone/>
            </a:pPr>
            <a:endParaRPr lang="en-US" sz="2500" dirty="0" smtClean="0"/>
          </a:p>
          <a:p>
            <a:pPr marL="0" indent="0">
              <a:buNone/>
            </a:pPr>
            <a:r>
              <a:rPr lang="en-US" sz="2500" u="sng" dirty="0" smtClean="0"/>
              <a:t>Deliverables</a:t>
            </a:r>
          </a:p>
          <a:p>
            <a:r>
              <a:rPr lang="en-US" sz="2500" dirty="0" smtClean="0"/>
              <a:t>Abstract Data Model</a:t>
            </a:r>
          </a:p>
          <a:p>
            <a:r>
              <a:rPr lang="en-US" sz="2500" dirty="0" smtClean="0"/>
              <a:t>OWL/RDF Ontology</a:t>
            </a:r>
          </a:p>
          <a:p>
            <a:r>
              <a:rPr lang="en-US" sz="2500" dirty="0" smtClean="0"/>
              <a:t>Data Model Extension Guidelines</a:t>
            </a:r>
          </a:p>
          <a:p>
            <a:pPr marL="0" indent="0">
              <a:buNone/>
            </a:pPr>
            <a:endParaRPr lang="en-US" sz="2500" u="sng" dirty="0" smtClean="0"/>
          </a:p>
          <a:p>
            <a:pPr marL="0" indent="0">
              <a:buNone/>
            </a:pPr>
            <a:r>
              <a:rPr lang="en-US" sz="2500" u="sng" dirty="0" smtClean="0"/>
              <a:t>Team</a:t>
            </a:r>
          </a:p>
          <a:p>
            <a:pPr marL="0" indent="0">
              <a:buNone/>
            </a:pPr>
            <a:r>
              <a:rPr lang="en-US" sz="2500" dirty="0" smtClean="0"/>
              <a:t>Metadata Analyst: Arwen Hutt, Bradley Westbrook</a:t>
            </a:r>
          </a:p>
          <a:p>
            <a:pPr marL="0" indent="0">
              <a:buNone/>
            </a:pPr>
            <a:r>
              <a:rPr lang="en-US" sz="2500" dirty="0" smtClean="0"/>
              <a:t>IT: Esm</a:t>
            </a:r>
            <a:r>
              <a:rPr lang="en-US" sz="2500" dirty="0"/>
              <a:t>é</a:t>
            </a:r>
            <a:r>
              <a:rPr lang="en-US" sz="2500" dirty="0" smtClean="0"/>
              <a:t> Cowles, Matt Critchlow, Longshou Situ</a:t>
            </a:r>
          </a:p>
          <a:p>
            <a:pPr marL="0" indent="0">
              <a:buNone/>
            </a:pPr>
            <a:endParaRPr lang="en-US" sz="2500" dirty="0"/>
          </a:p>
        </p:txBody>
      </p:sp>
    </p:spTree>
    <p:extLst>
      <p:ext uri="{BB962C8B-B14F-4D97-AF65-F5344CB8AC3E}">
        <p14:creationId xmlns:p14="http://schemas.microsoft.com/office/powerpoint/2010/main" val="377383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7" name="Title 1"/>
          <p:cNvSpPr>
            <a:spLocks noGrp="1"/>
          </p:cNvSpPr>
          <p:nvPr>
            <p:ph type="title"/>
          </p:nvPr>
        </p:nvSpPr>
        <p:spPr>
          <a:xfrm>
            <a:off x="362160" y="74641"/>
            <a:ext cx="8229600" cy="838200"/>
          </a:xfrm>
          <a:noFill/>
        </p:spPr>
        <p:txBody>
          <a:bodyPr>
            <a:normAutofit/>
          </a:bodyPr>
          <a:lstStyle/>
          <a:p>
            <a:r>
              <a:rPr lang="en-US" sz="3000" dirty="0" smtClean="0">
                <a:solidFill>
                  <a:schemeClr val="bg1"/>
                </a:solidFill>
                <a:latin typeface="Cambria"/>
                <a:cs typeface="Cambria"/>
              </a:rPr>
              <a:t>User Stories</a:t>
            </a:r>
            <a:endParaRPr lang="en-US" sz="3000" dirty="0">
              <a:solidFill>
                <a:schemeClr val="bg1"/>
              </a:solidFill>
              <a:latin typeface="Cambria"/>
              <a:cs typeface="Cambria"/>
            </a:endParaRPr>
          </a:p>
        </p:txBody>
      </p:sp>
      <p:pic>
        <p:nvPicPr>
          <p:cNvPr id="8" name="Content Placeholder 7" descr="Screen Shot 2013-02-05 at 8.01.25 PM.png"/>
          <p:cNvPicPr>
            <a:picLocks noGrp="1" noChangeAspect="1"/>
          </p:cNvPicPr>
          <p:nvPr>
            <p:ph idx="1"/>
          </p:nvPr>
        </p:nvPicPr>
        <p:blipFill rotWithShape="1">
          <a:blip r:embed="rId5">
            <a:extLst>
              <a:ext uri="{28A0092B-C50C-407E-A947-70E740481C1C}">
                <a14:useLocalDpi xmlns:a14="http://schemas.microsoft.com/office/drawing/2010/main" val="0"/>
              </a:ext>
            </a:extLst>
          </a:blip>
          <a:srcRect t="-102" b="16335"/>
          <a:stretch/>
        </p:blipFill>
        <p:spPr>
          <a:xfrm>
            <a:off x="457200" y="1066800"/>
            <a:ext cx="8229600" cy="5630863"/>
          </a:xfrm>
        </p:spPr>
      </p:pic>
      <p:sp>
        <p:nvSpPr>
          <p:cNvPr id="9" name="TextBox 8"/>
          <p:cNvSpPr txBox="1"/>
          <p:nvPr/>
        </p:nvSpPr>
        <p:spPr>
          <a:xfrm>
            <a:off x="457200" y="1600200"/>
            <a:ext cx="8229600" cy="1200328"/>
          </a:xfrm>
          <a:prstGeom prst="rect">
            <a:avLst/>
          </a:prstGeom>
          <a:ln w="38100" cmpd="sng"/>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400" dirty="0" smtClean="0"/>
              <a:t>As an </a:t>
            </a:r>
            <a:r>
              <a:rPr lang="en-US" sz="2400" b="1" dirty="0" smtClean="0">
                <a:solidFill>
                  <a:schemeClr val="tx1"/>
                </a:solidFill>
              </a:rPr>
              <a:t>administrative unit manager</a:t>
            </a:r>
            <a:r>
              <a:rPr lang="en-US" sz="2400" dirty="0" smtClean="0"/>
              <a:t>, I want to indicate any external versions or descriptions of an object that may be of probable importance to a user</a:t>
            </a:r>
            <a:endParaRPr lang="en-US" sz="2400" dirty="0"/>
          </a:p>
        </p:txBody>
      </p:sp>
      <p:sp>
        <p:nvSpPr>
          <p:cNvPr id="10" name="TextBox 9"/>
          <p:cNvSpPr txBox="1"/>
          <p:nvPr/>
        </p:nvSpPr>
        <p:spPr>
          <a:xfrm>
            <a:off x="457200" y="3186499"/>
            <a:ext cx="8229600" cy="461665"/>
          </a:xfrm>
          <a:prstGeom prst="rect">
            <a:avLst/>
          </a:prstGeom>
          <a:ln w="38100" cmpd="sng"/>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400" dirty="0" smtClean="0"/>
              <a:t>As a </a:t>
            </a:r>
            <a:r>
              <a:rPr lang="en-US" sz="2400" b="1" dirty="0" smtClean="0"/>
              <a:t>user</a:t>
            </a:r>
            <a:r>
              <a:rPr lang="en-US" sz="2400" dirty="0" smtClean="0"/>
              <a:t>, I want to know what collection(s) an object belongs to</a:t>
            </a:r>
            <a:endParaRPr lang="en-US" sz="2400" dirty="0"/>
          </a:p>
        </p:txBody>
      </p:sp>
      <p:sp>
        <p:nvSpPr>
          <p:cNvPr id="11" name="TextBox 10"/>
          <p:cNvSpPr txBox="1"/>
          <p:nvPr/>
        </p:nvSpPr>
        <p:spPr>
          <a:xfrm>
            <a:off x="457200" y="4034135"/>
            <a:ext cx="8229600" cy="830997"/>
          </a:xfrm>
          <a:prstGeom prst="rect">
            <a:avLst/>
          </a:prstGeom>
          <a:ln w="38100" cmpd="sng"/>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400" dirty="0" smtClean="0"/>
              <a:t>As a </a:t>
            </a:r>
            <a:r>
              <a:rPr lang="en-US" sz="2400" b="1" dirty="0" smtClean="0"/>
              <a:t>DAMS manager</a:t>
            </a:r>
            <a:r>
              <a:rPr lang="en-US" sz="2400" dirty="0" smtClean="0"/>
              <a:t>, I want to know what administrative unit an object belongs to</a:t>
            </a:r>
            <a:endParaRPr lang="en-US" sz="2400" dirty="0"/>
          </a:p>
        </p:txBody>
      </p:sp>
    </p:spTree>
    <p:custDataLst>
      <p:tags r:id="rId1"/>
    </p:custDataLst>
    <p:extLst>
      <p:ext uri="{BB962C8B-B14F-4D97-AF65-F5344CB8AC3E}">
        <p14:creationId xmlns:p14="http://schemas.microsoft.com/office/powerpoint/2010/main" val="3221909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8"/>
                                        </p:tgtEl>
                                        <p:attrNameLst>
                                          <p:attrName>style.opacity</p:attrName>
                                        </p:attrNameLst>
                                      </p:cBhvr>
                                      <p:to>
                                        <p:strVal val="0.5"/>
                                      </p:to>
                                    </p:set>
                                    <p:animEffect filter="image" prLst="opacity: 0.5">
                                      <p:cBhvr rctx="IE">
                                        <p:cTn id="7" dur="indefinite"/>
                                        <p:tgtEl>
                                          <p:spTgt spid="8"/>
                                        </p:tgtEl>
                                      </p:cBhvr>
                                    </p:animEffect>
                                  </p:childTnLst>
                                </p:cTn>
                              </p:par>
                            </p:childTnLst>
                          </p:cTn>
                        </p:par>
                        <p:par>
                          <p:cTn id="8" fill="hold">
                            <p:stCondLst>
                              <p:cond delay="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7" name="Title 1"/>
          <p:cNvSpPr>
            <a:spLocks noGrp="1"/>
          </p:cNvSpPr>
          <p:nvPr>
            <p:ph type="title"/>
          </p:nvPr>
        </p:nvSpPr>
        <p:spPr>
          <a:xfrm>
            <a:off x="362160" y="74641"/>
            <a:ext cx="8229600" cy="838200"/>
          </a:xfrm>
          <a:noFill/>
        </p:spPr>
        <p:txBody>
          <a:bodyPr>
            <a:normAutofit/>
          </a:bodyPr>
          <a:lstStyle/>
          <a:p>
            <a:r>
              <a:rPr lang="en-US" sz="3000" dirty="0" smtClean="0">
                <a:solidFill>
                  <a:schemeClr val="bg1"/>
                </a:solidFill>
                <a:latin typeface="Cambria"/>
                <a:cs typeface="Cambria"/>
              </a:rPr>
              <a:t>Abstract Model – High Level</a:t>
            </a:r>
            <a:endParaRPr lang="en-US" sz="3000" dirty="0">
              <a:solidFill>
                <a:schemeClr val="bg1"/>
              </a:solidFill>
              <a:latin typeface="Cambria"/>
              <a:cs typeface="Cambria"/>
            </a:endParaRPr>
          </a:p>
        </p:txBody>
      </p:sp>
      <p:sp>
        <p:nvSpPr>
          <p:cNvPr id="3" name="Content Placeholder 2"/>
          <p:cNvSpPr>
            <a:spLocks noGrp="1"/>
          </p:cNvSpPr>
          <p:nvPr>
            <p:ph idx="1"/>
          </p:nvPr>
        </p:nvSpPr>
        <p:spPr>
          <a:xfrm>
            <a:off x="370800" y="1348517"/>
            <a:ext cx="8392200" cy="4754563"/>
          </a:xfrm>
        </p:spPr>
        <p:txBody>
          <a:bodyPr>
            <a:normAutofit/>
          </a:bodyPr>
          <a:lstStyle/>
          <a:p>
            <a:pPr marL="0" indent="0">
              <a:buNone/>
            </a:pPr>
            <a:endParaRPr lang="en-US" sz="2500" dirty="0"/>
          </a:p>
          <a:p>
            <a:pPr marL="0" indent="0">
              <a:buNone/>
            </a:pPr>
            <a:endParaRPr lang="en-US" sz="2500" dirty="0"/>
          </a:p>
        </p:txBody>
      </p:sp>
      <p:pic>
        <p:nvPicPr>
          <p:cNvPr id="4" name="Picture 3" descr="DAMS High Level Diagram v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86761"/>
            <a:ext cx="9144000" cy="4328239"/>
          </a:xfrm>
          <a:prstGeom prst="rect">
            <a:avLst/>
          </a:prstGeom>
        </p:spPr>
      </p:pic>
    </p:spTree>
    <p:extLst>
      <p:ext uri="{BB962C8B-B14F-4D97-AF65-F5344CB8AC3E}">
        <p14:creationId xmlns:p14="http://schemas.microsoft.com/office/powerpoint/2010/main" val="2749626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7" name="Title 1"/>
          <p:cNvSpPr>
            <a:spLocks noGrp="1"/>
          </p:cNvSpPr>
          <p:nvPr>
            <p:ph type="title"/>
          </p:nvPr>
        </p:nvSpPr>
        <p:spPr>
          <a:xfrm>
            <a:off x="362160" y="74641"/>
            <a:ext cx="8229600" cy="838200"/>
          </a:xfrm>
          <a:noFill/>
        </p:spPr>
        <p:txBody>
          <a:bodyPr>
            <a:normAutofit/>
          </a:bodyPr>
          <a:lstStyle/>
          <a:p>
            <a:r>
              <a:rPr lang="en-US" sz="3000" dirty="0" smtClean="0">
                <a:solidFill>
                  <a:schemeClr val="bg1"/>
                </a:solidFill>
                <a:latin typeface="Cambria"/>
                <a:cs typeface="Cambria"/>
              </a:rPr>
              <a:t>Abstract Model</a:t>
            </a:r>
            <a:endParaRPr lang="en-US" sz="3000" dirty="0">
              <a:solidFill>
                <a:schemeClr val="bg1"/>
              </a:solidFill>
              <a:latin typeface="Cambria"/>
              <a:cs typeface="Cambria"/>
            </a:endParaRPr>
          </a:p>
        </p:txBody>
      </p:sp>
      <p:sp>
        <p:nvSpPr>
          <p:cNvPr id="3" name="Content Placeholder 2"/>
          <p:cNvSpPr>
            <a:spLocks noGrp="1"/>
          </p:cNvSpPr>
          <p:nvPr>
            <p:ph idx="1"/>
          </p:nvPr>
        </p:nvSpPr>
        <p:spPr>
          <a:xfrm>
            <a:off x="370800" y="1348517"/>
            <a:ext cx="8392200" cy="4754563"/>
          </a:xfrm>
        </p:spPr>
        <p:txBody>
          <a:bodyPr>
            <a:normAutofit/>
          </a:bodyPr>
          <a:lstStyle/>
          <a:p>
            <a:pPr marL="0" indent="0">
              <a:buNone/>
            </a:pPr>
            <a:endParaRPr lang="en-US" sz="2500" dirty="0"/>
          </a:p>
          <a:p>
            <a:pPr marL="0" indent="0">
              <a:buNone/>
            </a:pPr>
            <a:endParaRPr lang="en-US" sz="2500" dirty="0"/>
          </a:p>
        </p:txBody>
      </p:sp>
      <p:sp>
        <p:nvSpPr>
          <p:cNvPr id="4" name="Rectangle 3"/>
          <p:cNvSpPr/>
          <p:nvPr/>
        </p:nvSpPr>
        <p:spPr>
          <a:xfrm>
            <a:off x="6553200" y="5334000"/>
            <a:ext cx="2209800" cy="1295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DAMS Entity-Relationship Diagram v4.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32865"/>
            <a:ext cx="9144000" cy="5367935"/>
          </a:xfrm>
          <a:prstGeom prst="rect">
            <a:avLst/>
          </a:prstGeom>
        </p:spPr>
      </p:pic>
      <p:grpSp>
        <p:nvGrpSpPr>
          <p:cNvPr id="28" name="Group 27"/>
          <p:cNvGrpSpPr/>
          <p:nvPr/>
        </p:nvGrpSpPr>
        <p:grpSpPr>
          <a:xfrm>
            <a:off x="742950" y="2100590"/>
            <a:ext cx="7658100" cy="2656820"/>
            <a:chOff x="609600" y="1686580"/>
            <a:chExt cx="7658100" cy="2656820"/>
          </a:xfrm>
        </p:grpSpPr>
        <p:sp>
          <p:nvSpPr>
            <p:cNvPr id="12" name="TextBox 11"/>
            <p:cNvSpPr txBox="1"/>
            <p:nvPr/>
          </p:nvSpPr>
          <p:spPr>
            <a:xfrm>
              <a:off x="609600" y="1686580"/>
              <a:ext cx="1981200" cy="523220"/>
            </a:xfrm>
            <a:prstGeom prst="rect">
              <a:avLst/>
            </a:prstGeom>
            <a:ln w="57150" cmpd="sng">
              <a:solidFill>
                <a:srgbClr val="4F81BD"/>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800" dirty="0" smtClean="0"/>
                <a:t>Collection</a:t>
              </a:r>
              <a:endParaRPr lang="en-US" sz="2800" dirty="0"/>
            </a:p>
          </p:txBody>
        </p:sp>
        <p:sp>
          <p:nvSpPr>
            <p:cNvPr id="13" name="TextBox 12"/>
            <p:cNvSpPr txBox="1"/>
            <p:nvPr/>
          </p:nvSpPr>
          <p:spPr>
            <a:xfrm>
              <a:off x="609600" y="2763560"/>
              <a:ext cx="1981200" cy="523220"/>
            </a:xfrm>
            <a:prstGeom prst="rect">
              <a:avLst/>
            </a:prstGeom>
            <a:ln w="57150" cmpd="sng">
              <a:solidFill>
                <a:srgbClr val="4F81BD"/>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800" dirty="0" smtClean="0"/>
                <a:t>Object</a:t>
              </a:r>
              <a:endParaRPr lang="en-US" sz="2800" dirty="0"/>
            </a:p>
          </p:txBody>
        </p:sp>
        <p:sp>
          <p:nvSpPr>
            <p:cNvPr id="14" name="TextBox 13"/>
            <p:cNvSpPr txBox="1"/>
            <p:nvPr/>
          </p:nvSpPr>
          <p:spPr>
            <a:xfrm>
              <a:off x="609600" y="3820180"/>
              <a:ext cx="1981200" cy="523220"/>
            </a:xfrm>
            <a:prstGeom prst="rect">
              <a:avLst/>
            </a:prstGeom>
            <a:ln w="57150" cmpd="sng">
              <a:solidFill>
                <a:srgbClr val="4F81BD"/>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800" dirty="0" smtClean="0"/>
                <a:t>Component</a:t>
              </a:r>
              <a:endParaRPr lang="en-US" sz="2800" dirty="0"/>
            </a:p>
          </p:txBody>
        </p:sp>
        <p:sp>
          <p:nvSpPr>
            <p:cNvPr id="15" name="TextBox 14"/>
            <p:cNvSpPr txBox="1"/>
            <p:nvPr/>
          </p:nvSpPr>
          <p:spPr>
            <a:xfrm>
              <a:off x="3429000" y="2753380"/>
              <a:ext cx="2133600" cy="523220"/>
            </a:xfrm>
            <a:prstGeom prst="rect">
              <a:avLst/>
            </a:prstGeom>
            <a:ln w="57150" cmpd="sng">
              <a:solidFill>
                <a:srgbClr val="4F81BD"/>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800" dirty="0" smtClean="0"/>
                <a:t>Relationship</a:t>
              </a:r>
              <a:endParaRPr lang="en-US" sz="2800" dirty="0"/>
            </a:p>
          </p:txBody>
        </p:sp>
        <p:sp>
          <p:nvSpPr>
            <p:cNvPr id="16" name="TextBox 15"/>
            <p:cNvSpPr txBox="1"/>
            <p:nvPr/>
          </p:nvSpPr>
          <p:spPr>
            <a:xfrm>
              <a:off x="6438900" y="2209800"/>
              <a:ext cx="1828800" cy="523220"/>
            </a:xfrm>
            <a:prstGeom prst="rect">
              <a:avLst/>
            </a:prstGeom>
            <a:ln w="57150" cmpd="sng">
              <a:solidFill>
                <a:srgbClr val="4F81BD"/>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800" dirty="0" smtClean="0"/>
                <a:t>Name</a:t>
              </a:r>
              <a:endParaRPr lang="en-US" sz="2800" dirty="0"/>
            </a:p>
          </p:txBody>
        </p:sp>
        <p:sp>
          <p:nvSpPr>
            <p:cNvPr id="17" name="TextBox 16"/>
            <p:cNvSpPr txBox="1"/>
            <p:nvPr/>
          </p:nvSpPr>
          <p:spPr>
            <a:xfrm>
              <a:off x="6438900" y="3332440"/>
              <a:ext cx="1828800" cy="523220"/>
            </a:xfrm>
            <a:prstGeom prst="rect">
              <a:avLst/>
            </a:prstGeom>
            <a:ln w="57150" cmpd="sng">
              <a:solidFill>
                <a:srgbClr val="4F81BD"/>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800" dirty="0" smtClean="0"/>
                <a:t>Role</a:t>
              </a:r>
              <a:endParaRPr lang="en-US" sz="2800" dirty="0"/>
            </a:p>
          </p:txBody>
        </p:sp>
        <p:cxnSp>
          <p:nvCxnSpPr>
            <p:cNvPr id="19" name="Elbow Connector 18"/>
            <p:cNvCxnSpPr>
              <a:stCxn id="12" idx="3"/>
              <a:endCxn id="15" idx="1"/>
            </p:cNvCxnSpPr>
            <p:nvPr/>
          </p:nvCxnSpPr>
          <p:spPr>
            <a:xfrm>
              <a:off x="2590800" y="1948190"/>
              <a:ext cx="838200" cy="1066800"/>
            </a:xfrm>
            <a:prstGeom prst="bentConnector3">
              <a:avLst/>
            </a:prstGeom>
            <a:ln w="5715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4" idx="3"/>
              <a:endCxn id="15" idx="1"/>
            </p:cNvCxnSpPr>
            <p:nvPr/>
          </p:nvCxnSpPr>
          <p:spPr>
            <a:xfrm flipV="1">
              <a:off x="2590800" y="3014990"/>
              <a:ext cx="838200" cy="1066800"/>
            </a:xfrm>
            <a:prstGeom prst="bentConnector3">
              <a:avLst/>
            </a:prstGeom>
            <a:ln w="5715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3" idx="3"/>
            </p:cNvCxnSpPr>
            <p:nvPr/>
          </p:nvCxnSpPr>
          <p:spPr>
            <a:xfrm flipV="1">
              <a:off x="2590800" y="3014990"/>
              <a:ext cx="838200" cy="10180"/>
            </a:xfrm>
            <a:prstGeom prst="straightConnector1">
              <a:avLst/>
            </a:prstGeom>
            <a:ln w="5715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15" idx="3"/>
              <a:endCxn id="16" idx="1"/>
            </p:cNvCxnSpPr>
            <p:nvPr/>
          </p:nvCxnSpPr>
          <p:spPr>
            <a:xfrm flipV="1">
              <a:off x="5562600" y="2471410"/>
              <a:ext cx="876300" cy="543580"/>
            </a:xfrm>
            <a:prstGeom prst="bentConnector3">
              <a:avLst/>
            </a:prstGeom>
            <a:ln w="5715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7" name="Elbow Connector 26"/>
            <p:cNvCxnSpPr>
              <a:stCxn id="15" idx="3"/>
              <a:endCxn id="17" idx="1"/>
            </p:cNvCxnSpPr>
            <p:nvPr/>
          </p:nvCxnSpPr>
          <p:spPr>
            <a:xfrm>
              <a:off x="5562600" y="3014990"/>
              <a:ext cx="876300" cy="579060"/>
            </a:xfrm>
            <a:prstGeom prst="bentConnector3">
              <a:avLst/>
            </a:prstGeom>
            <a:ln w="5715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grpSp>
    </p:spTree>
    <p:custDataLst>
      <p:tags r:id="rId1"/>
    </p:custDataLst>
    <p:extLst>
      <p:ext uri="{BB962C8B-B14F-4D97-AF65-F5344CB8AC3E}">
        <p14:creationId xmlns:p14="http://schemas.microsoft.com/office/powerpoint/2010/main" val="4192643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6"/>
                                        </p:tgtEl>
                                        <p:attrNameLst>
                                          <p:attrName>style.opacity</p:attrName>
                                        </p:attrNameLst>
                                      </p:cBhvr>
                                      <p:to>
                                        <p:strVal val="0.5"/>
                                      </p:to>
                                    </p:set>
                                    <p:animEffect filter="image" prLst="opacity: 0.5">
                                      <p:cBhvr rctx="IE">
                                        <p:cTn id="7" dur="indefinite"/>
                                        <p:tgtEl>
                                          <p:spTgt spid="6"/>
                                        </p:tgtEl>
                                      </p:cBhvr>
                                    </p:animEffect>
                                  </p:childTnLst>
                                </p:cTn>
                              </p:par>
                            </p:childTnLst>
                          </p:cTn>
                        </p:par>
                        <p:par>
                          <p:cTn id="8" fill="hold">
                            <p:stCondLst>
                              <p:cond delay="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7" name="Title 1"/>
          <p:cNvSpPr>
            <a:spLocks noGrp="1"/>
          </p:cNvSpPr>
          <p:nvPr>
            <p:ph type="title"/>
          </p:nvPr>
        </p:nvSpPr>
        <p:spPr>
          <a:xfrm>
            <a:off x="362160" y="74641"/>
            <a:ext cx="8229600" cy="838200"/>
          </a:xfrm>
          <a:noFill/>
        </p:spPr>
        <p:txBody>
          <a:bodyPr>
            <a:normAutofit/>
          </a:bodyPr>
          <a:lstStyle/>
          <a:p>
            <a:r>
              <a:rPr lang="en-US" sz="3000" dirty="0" smtClean="0">
                <a:solidFill>
                  <a:schemeClr val="bg1"/>
                </a:solidFill>
                <a:latin typeface="Cambria"/>
                <a:cs typeface="Cambria"/>
              </a:rPr>
              <a:t>Data Dictionary</a:t>
            </a:r>
            <a:endParaRPr lang="en-US" sz="3000" dirty="0">
              <a:solidFill>
                <a:schemeClr val="bg1"/>
              </a:solidFill>
              <a:latin typeface="Cambria"/>
              <a:cs typeface="Cambria"/>
            </a:endParaRPr>
          </a:p>
        </p:txBody>
      </p:sp>
      <p:pic>
        <p:nvPicPr>
          <p:cNvPr id="5" name="Content Placeholder 4" descr="Screen Shot 2013-02-05 at 8.18.38 PM.png"/>
          <p:cNvPicPr>
            <a:picLocks noGrp="1" noChangeAspect="1"/>
          </p:cNvPicPr>
          <p:nvPr>
            <p:ph idx="1"/>
          </p:nvPr>
        </p:nvPicPr>
        <p:blipFill rotWithShape="1">
          <a:blip r:embed="rId5">
            <a:extLst>
              <a:ext uri="{28A0092B-C50C-407E-A947-70E740481C1C}">
                <a14:useLocalDpi xmlns:a14="http://schemas.microsoft.com/office/drawing/2010/main" val="0"/>
              </a:ext>
            </a:extLst>
          </a:blip>
          <a:srcRect t="-1400" b="-822"/>
          <a:stretch/>
        </p:blipFill>
        <p:spPr>
          <a:xfrm>
            <a:off x="457200" y="990600"/>
            <a:ext cx="8229600" cy="5867400"/>
          </a:xfrm>
        </p:spPr>
      </p:pic>
      <p:sp>
        <p:nvSpPr>
          <p:cNvPr id="3" name="TextBox 2"/>
          <p:cNvSpPr txBox="1"/>
          <p:nvPr/>
        </p:nvSpPr>
        <p:spPr>
          <a:xfrm>
            <a:off x="431800" y="1524000"/>
            <a:ext cx="8229600" cy="523220"/>
          </a:xfrm>
          <a:prstGeom prst="rect">
            <a:avLst/>
          </a:prstGeom>
          <a:ln w="38100" cmpd="sng"/>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800" dirty="0" smtClean="0"/>
              <a:t>Title (title 1-m)</a:t>
            </a:r>
            <a:endParaRPr lang="en-US" sz="2800" dirty="0"/>
          </a:p>
        </p:txBody>
      </p:sp>
      <p:sp>
        <p:nvSpPr>
          <p:cNvPr id="6" name="TextBox 5"/>
          <p:cNvSpPr txBox="1"/>
          <p:nvPr/>
        </p:nvSpPr>
        <p:spPr>
          <a:xfrm>
            <a:off x="457200" y="4572000"/>
            <a:ext cx="8229600" cy="523220"/>
          </a:xfrm>
          <a:prstGeom prst="rect">
            <a:avLst/>
          </a:prstGeom>
          <a:ln w="38100" cmpd="sng"/>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800" dirty="0" smtClean="0"/>
              <a:t>Administrative Unit (unit 1)</a:t>
            </a:r>
            <a:endParaRPr lang="en-US" sz="2800" dirty="0"/>
          </a:p>
        </p:txBody>
      </p:sp>
      <p:sp>
        <p:nvSpPr>
          <p:cNvPr id="9" name="TextBox 8"/>
          <p:cNvSpPr txBox="1"/>
          <p:nvPr/>
        </p:nvSpPr>
        <p:spPr>
          <a:xfrm>
            <a:off x="457200" y="3556000"/>
            <a:ext cx="8229600" cy="523220"/>
          </a:xfrm>
          <a:prstGeom prst="rect">
            <a:avLst/>
          </a:prstGeom>
          <a:ln w="38100" cmpd="sng"/>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800" dirty="0" smtClean="0"/>
              <a:t>Language (language 1-m)</a:t>
            </a:r>
            <a:endParaRPr lang="en-US" sz="2800" dirty="0"/>
          </a:p>
        </p:txBody>
      </p:sp>
      <p:sp>
        <p:nvSpPr>
          <p:cNvPr id="10" name="TextBox 9"/>
          <p:cNvSpPr txBox="1"/>
          <p:nvPr/>
        </p:nvSpPr>
        <p:spPr>
          <a:xfrm>
            <a:off x="457200" y="2540000"/>
            <a:ext cx="8229600" cy="523220"/>
          </a:xfrm>
          <a:prstGeom prst="rect">
            <a:avLst/>
          </a:prstGeom>
          <a:ln w="38100" cmpd="sng"/>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800" dirty="0" smtClean="0"/>
              <a:t>Copyright (copyright 1)</a:t>
            </a:r>
            <a:endParaRPr lang="en-US" sz="2800" dirty="0"/>
          </a:p>
        </p:txBody>
      </p:sp>
      <p:sp>
        <p:nvSpPr>
          <p:cNvPr id="11" name="TextBox 10"/>
          <p:cNvSpPr txBox="1"/>
          <p:nvPr/>
        </p:nvSpPr>
        <p:spPr>
          <a:xfrm>
            <a:off x="457200" y="5496580"/>
            <a:ext cx="8229600" cy="523220"/>
          </a:xfrm>
          <a:prstGeom prst="rect">
            <a:avLst/>
          </a:prstGeom>
          <a:ln w="38100" cmpd="sng"/>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800" dirty="0" smtClean="0"/>
              <a:t>Relationship (relationship 0-m)</a:t>
            </a:r>
            <a:endParaRPr lang="en-US" sz="2800" dirty="0"/>
          </a:p>
        </p:txBody>
      </p:sp>
    </p:spTree>
    <p:custDataLst>
      <p:tags r:id="rId1"/>
    </p:custDataLst>
    <p:extLst>
      <p:ext uri="{BB962C8B-B14F-4D97-AF65-F5344CB8AC3E}">
        <p14:creationId xmlns:p14="http://schemas.microsoft.com/office/powerpoint/2010/main" val="325174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childTnLst>
                          </p:cTn>
                        </p:par>
                        <p:par>
                          <p:cTn id="8" fill="hold">
                            <p:stCondLst>
                              <p:cond delay="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9"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7" name="Title 1"/>
          <p:cNvSpPr>
            <a:spLocks noGrp="1"/>
          </p:cNvSpPr>
          <p:nvPr>
            <p:ph type="title"/>
          </p:nvPr>
        </p:nvSpPr>
        <p:spPr>
          <a:xfrm>
            <a:off x="362160" y="74641"/>
            <a:ext cx="8229600" cy="838200"/>
          </a:xfrm>
          <a:noFill/>
        </p:spPr>
        <p:txBody>
          <a:bodyPr>
            <a:normAutofit/>
          </a:bodyPr>
          <a:lstStyle/>
          <a:p>
            <a:r>
              <a:rPr lang="en-US" sz="3000" dirty="0" smtClean="0">
                <a:solidFill>
                  <a:schemeClr val="bg1"/>
                </a:solidFill>
                <a:latin typeface="Cambria"/>
                <a:cs typeface="Cambria"/>
              </a:rPr>
              <a:t>Ontology</a:t>
            </a:r>
            <a:endParaRPr lang="en-US" sz="3000" dirty="0">
              <a:solidFill>
                <a:schemeClr val="bg1"/>
              </a:solidFill>
              <a:latin typeface="Cambria"/>
              <a:cs typeface="Cambria"/>
            </a:endParaRPr>
          </a:p>
        </p:txBody>
      </p:sp>
      <p:sp>
        <p:nvSpPr>
          <p:cNvPr id="3" name="Content Placeholder 2"/>
          <p:cNvSpPr>
            <a:spLocks noGrp="1"/>
          </p:cNvSpPr>
          <p:nvPr>
            <p:ph idx="1"/>
          </p:nvPr>
        </p:nvSpPr>
        <p:spPr>
          <a:xfrm>
            <a:off x="370800" y="1348517"/>
            <a:ext cx="8392200" cy="4754563"/>
          </a:xfrm>
        </p:spPr>
        <p:txBody>
          <a:bodyPr>
            <a:normAutofit/>
          </a:bodyPr>
          <a:lstStyle/>
          <a:p>
            <a:pPr marL="0" indent="0">
              <a:buNone/>
            </a:pPr>
            <a:endParaRPr lang="en-US" sz="2500" dirty="0" smtClean="0"/>
          </a:p>
          <a:p>
            <a:pPr marL="0" indent="0">
              <a:buNone/>
            </a:pPr>
            <a:endParaRPr lang="en-US" sz="2500" dirty="0" smtClean="0"/>
          </a:p>
          <a:p>
            <a:pPr marL="0" indent="0">
              <a:buNone/>
            </a:pPr>
            <a:endParaRPr lang="en-US" sz="2500" dirty="0"/>
          </a:p>
          <a:p>
            <a:pPr marL="0" indent="0">
              <a:buNone/>
            </a:pPr>
            <a:endParaRPr lang="en-US" sz="2500" dirty="0"/>
          </a:p>
        </p:txBody>
      </p:sp>
      <p:pic>
        <p:nvPicPr>
          <p:cNvPr id="10" name="Picture 9" descr="Screen Shot 2013-02-03 at 11.53.45 AM.png"/>
          <p:cNvPicPr>
            <a:picLocks noChangeAspect="1"/>
          </p:cNvPicPr>
          <p:nvPr/>
        </p:nvPicPr>
        <p:blipFill rotWithShape="1">
          <a:blip r:embed="rId5">
            <a:extLst>
              <a:ext uri="{28A0092B-C50C-407E-A947-70E740481C1C}">
                <a14:useLocalDpi xmlns:a14="http://schemas.microsoft.com/office/drawing/2010/main" val="0"/>
              </a:ext>
            </a:extLst>
          </a:blip>
          <a:srcRect t="13311" b="2222"/>
          <a:stretch/>
        </p:blipFill>
        <p:spPr>
          <a:xfrm>
            <a:off x="254000" y="1065241"/>
            <a:ext cx="8615868" cy="5792759"/>
          </a:xfrm>
          <a:prstGeom prst="rect">
            <a:avLst/>
          </a:prstGeom>
        </p:spPr>
      </p:pic>
      <p:sp>
        <p:nvSpPr>
          <p:cNvPr id="11" name="Rectangle 10"/>
          <p:cNvSpPr/>
          <p:nvPr/>
        </p:nvSpPr>
        <p:spPr>
          <a:xfrm>
            <a:off x="3581400" y="4419600"/>
            <a:ext cx="2514600" cy="228600"/>
          </a:xfrm>
          <a:prstGeom prst="rect">
            <a:avLst/>
          </a:prstGeom>
          <a:noFill/>
          <a:ln w="38100" cmpd="sng">
            <a:solidFill>
              <a:srgbClr val="3366F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p:cNvSpPr/>
          <p:nvPr/>
        </p:nvSpPr>
        <p:spPr>
          <a:xfrm>
            <a:off x="914400" y="2819400"/>
            <a:ext cx="685800" cy="228600"/>
          </a:xfrm>
          <a:prstGeom prst="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ectangle 12"/>
          <p:cNvSpPr/>
          <p:nvPr/>
        </p:nvSpPr>
        <p:spPr>
          <a:xfrm>
            <a:off x="3581400" y="4724400"/>
            <a:ext cx="1600200" cy="228600"/>
          </a:xfrm>
          <a:prstGeom prst="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Rectangle 13"/>
          <p:cNvSpPr/>
          <p:nvPr/>
        </p:nvSpPr>
        <p:spPr>
          <a:xfrm>
            <a:off x="838200" y="5964382"/>
            <a:ext cx="1600200" cy="207818"/>
          </a:xfrm>
          <a:prstGeom prst="rect">
            <a:avLst/>
          </a:prstGeom>
          <a:noFill/>
          <a:ln w="38100" cmpd="sng">
            <a:solidFill>
              <a:srgbClr val="3366F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77155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par>
                          <p:cTn id="15" fill="hold">
                            <p:stCondLst>
                              <p:cond delay="500"/>
                            </p:stCondLst>
                            <p:childTnLst>
                              <p:par>
                                <p:cTn id="16" presetID="53" presetClass="entr" presetSubtype="16" fill="hold" grpId="0" nodeType="afterEffect">
                                  <p:stCondLst>
                                    <p:cond delay="100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par>
                                <p:cTn id="21" presetID="53" presetClass="entr" presetSubtype="16" fill="hold" grpId="0" nodeType="withEffect">
                                  <p:stCondLst>
                                    <p:cond delay="100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7" name="Title 1"/>
          <p:cNvSpPr>
            <a:spLocks noGrp="1"/>
          </p:cNvSpPr>
          <p:nvPr>
            <p:ph type="title"/>
          </p:nvPr>
        </p:nvSpPr>
        <p:spPr>
          <a:xfrm>
            <a:off x="362160" y="74641"/>
            <a:ext cx="8229600" cy="838200"/>
          </a:xfrm>
          <a:noFill/>
        </p:spPr>
        <p:txBody>
          <a:bodyPr>
            <a:normAutofit/>
          </a:bodyPr>
          <a:lstStyle/>
          <a:p>
            <a:r>
              <a:rPr lang="en-US" sz="3000" dirty="0" smtClean="0">
                <a:solidFill>
                  <a:schemeClr val="bg1"/>
                </a:solidFill>
                <a:latin typeface="Cambria"/>
                <a:cs typeface="Cambria"/>
              </a:rPr>
              <a:t>Thing 1, Thing 2</a:t>
            </a:r>
            <a:endParaRPr lang="en-US" sz="3000" dirty="0">
              <a:solidFill>
                <a:schemeClr val="bg1"/>
              </a:solidFill>
              <a:latin typeface="Cambria"/>
              <a:cs typeface="Cambria"/>
            </a:endParaRPr>
          </a:p>
        </p:txBody>
      </p:sp>
      <p:sp>
        <p:nvSpPr>
          <p:cNvPr id="3" name="Content Placeholder 2"/>
          <p:cNvSpPr>
            <a:spLocks noGrp="1"/>
          </p:cNvSpPr>
          <p:nvPr>
            <p:ph idx="1"/>
          </p:nvPr>
        </p:nvSpPr>
        <p:spPr>
          <a:xfrm>
            <a:off x="370800" y="1348517"/>
            <a:ext cx="8392200" cy="4754563"/>
          </a:xfrm>
        </p:spPr>
        <p:txBody>
          <a:bodyPr>
            <a:normAutofit/>
          </a:bodyPr>
          <a:lstStyle/>
          <a:p>
            <a:pPr marL="0" indent="0">
              <a:buNone/>
            </a:pPr>
            <a:endParaRPr lang="en-US" sz="2500" dirty="0" smtClean="0"/>
          </a:p>
          <a:p>
            <a:pPr marL="0" indent="0">
              <a:buNone/>
            </a:pPr>
            <a:endParaRPr lang="en-US" sz="2500" dirty="0" smtClean="0"/>
          </a:p>
          <a:p>
            <a:pPr marL="0" indent="0">
              <a:buNone/>
            </a:pPr>
            <a:endParaRPr lang="en-US" sz="2500" dirty="0"/>
          </a:p>
          <a:p>
            <a:pPr marL="0" indent="0">
              <a:buNone/>
            </a:pPr>
            <a:endParaRPr lang="en-US" sz="2500" dirty="0"/>
          </a:p>
        </p:txBody>
      </p:sp>
      <p:pic>
        <p:nvPicPr>
          <p:cNvPr id="15" name="Picture 14" descr="war-nimitz.jpg"/>
          <p:cNvPicPr>
            <a:picLocks noChangeAspect="1"/>
          </p:cNvPicPr>
          <p:nvPr/>
        </p:nvPicPr>
        <p:blipFill rotWithShape="1">
          <a:blip r:embed="rId4">
            <a:extLst>
              <a:ext uri="{28A0092B-C50C-407E-A947-70E740481C1C}">
                <a14:useLocalDpi xmlns:a14="http://schemas.microsoft.com/office/drawing/2010/main" val="0"/>
              </a:ext>
            </a:extLst>
          </a:blip>
          <a:srcRect l="-5621" t="1660" b="-7741"/>
          <a:stretch/>
        </p:blipFill>
        <p:spPr>
          <a:xfrm>
            <a:off x="552152" y="1049866"/>
            <a:ext cx="3181648" cy="6265333"/>
          </a:xfrm>
          <a:prstGeom prst="rect">
            <a:avLst/>
          </a:prstGeom>
        </p:spPr>
      </p:pic>
      <p:pic>
        <p:nvPicPr>
          <p:cNvPr id="16" name="Picture 15" descr="adart-ajax-cup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4821" y="1049866"/>
            <a:ext cx="4461979" cy="5808134"/>
          </a:xfrm>
          <a:prstGeom prst="rect">
            <a:avLst/>
          </a:prstGeom>
        </p:spPr>
      </p:pic>
    </p:spTree>
    <p:extLst>
      <p:ext uri="{BB962C8B-B14F-4D97-AF65-F5344CB8AC3E}">
        <p14:creationId xmlns:p14="http://schemas.microsoft.com/office/powerpoint/2010/main" val="111167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7" name="Title 1"/>
          <p:cNvSpPr>
            <a:spLocks noGrp="1"/>
          </p:cNvSpPr>
          <p:nvPr>
            <p:ph type="title"/>
          </p:nvPr>
        </p:nvSpPr>
        <p:spPr>
          <a:xfrm>
            <a:off x="362160" y="74641"/>
            <a:ext cx="8229600" cy="838200"/>
          </a:xfrm>
          <a:noFill/>
        </p:spPr>
        <p:txBody>
          <a:bodyPr>
            <a:normAutofit/>
          </a:bodyPr>
          <a:lstStyle/>
          <a:p>
            <a:r>
              <a:rPr lang="en-US" sz="3000" dirty="0" smtClean="0">
                <a:solidFill>
                  <a:schemeClr val="bg1"/>
                </a:solidFill>
                <a:latin typeface="Cambria"/>
                <a:cs typeface="Cambria"/>
              </a:rPr>
              <a:t>Thing 1, Thing 2</a:t>
            </a:r>
            <a:endParaRPr lang="en-US" sz="3000" dirty="0">
              <a:solidFill>
                <a:schemeClr val="bg1"/>
              </a:solidFill>
              <a:latin typeface="Cambria"/>
              <a:cs typeface="Cambria"/>
            </a:endParaRPr>
          </a:p>
        </p:txBody>
      </p:sp>
      <p:sp>
        <p:nvSpPr>
          <p:cNvPr id="5" name="Rectangle 4"/>
          <p:cNvSpPr/>
          <p:nvPr/>
        </p:nvSpPr>
        <p:spPr>
          <a:xfrm>
            <a:off x="6781800" y="5715000"/>
            <a:ext cx="19812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DAMS DescMD 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18493"/>
            <a:ext cx="9144000" cy="5663307"/>
          </a:xfrm>
          <a:prstGeom prst="rect">
            <a:avLst/>
          </a:prstGeom>
        </p:spPr>
      </p:pic>
      <p:pic>
        <p:nvPicPr>
          <p:cNvPr id="4" name="Picture 3" descr="adart-ajax-cups.jpg"/>
          <p:cNvPicPr>
            <a:picLocks/>
          </p:cNvPicPr>
          <p:nvPr/>
        </p:nvPicPr>
        <p:blipFill>
          <a:blip r:embed="rId5">
            <a:extLst>
              <a:ext uri="{28A0092B-C50C-407E-A947-70E740481C1C}">
                <a14:useLocalDpi xmlns:a14="http://schemas.microsoft.com/office/drawing/2010/main" val="0"/>
              </a:ext>
            </a:extLst>
          </a:blip>
          <a:stretch>
            <a:fillRect/>
          </a:stretch>
        </p:blipFill>
        <p:spPr>
          <a:xfrm>
            <a:off x="7467551" y="24365"/>
            <a:ext cx="777224" cy="987532"/>
          </a:xfrm>
          <a:prstGeom prst="rect">
            <a:avLst/>
          </a:prstGeom>
        </p:spPr>
      </p:pic>
      <p:pic>
        <p:nvPicPr>
          <p:cNvPr id="6" name="Picture 5" descr="war-nimitz.jpg"/>
          <p:cNvPicPr>
            <a:picLocks/>
          </p:cNvPicPr>
          <p:nvPr/>
        </p:nvPicPr>
        <p:blipFill>
          <a:blip r:embed="rId6">
            <a:extLst>
              <a:ext uri="{28A0092B-C50C-407E-A947-70E740481C1C}">
                <a14:useLocalDpi xmlns:a14="http://schemas.microsoft.com/office/drawing/2010/main" val="0"/>
              </a:ext>
            </a:extLst>
          </a:blip>
          <a:stretch>
            <a:fillRect/>
          </a:stretch>
        </p:blipFill>
        <p:spPr>
          <a:xfrm>
            <a:off x="990600" y="24365"/>
            <a:ext cx="777224" cy="987532"/>
          </a:xfrm>
          <a:prstGeom prst="rect">
            <a:avLst/>
          </a:prstGeom>
        </p:spPr>
      </p:pic>
    </p:spTree>
    <p:extLst>
      <p:ext uri="{BB962C8B-B14F-4D97-AF65-F5344CB8AC3E}">
        <p14:creationId xmlns:p14="http://schemas.microsoft.com/office/powerpoint/2010/main" val="4213638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smtClean="0"/>
              <a:t>Implementation</a:t>
            </a:r>
            <a:r>
              <a:rPr lang="en-US" dirty="0" smtClean="0"/>
              <a:t/>
            </a:r>
            <a:br>
              <a:rPr lang="en-US" dirty="0" smtClean="0"/>
            </a:br>
            <a:r>
              <a:rPr lang="en-US" sz="3600" dirty="0" smtClean="0"/>
              <a:t>Esmé Cowles</a:t>
            </a:r>
            <a:endParaRPr lang="en-US" sz="3600"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70950647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b80808080-over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56778" cy="6858000"/>
          </a:xfrm>
          <a:prstGeom prst="rect">
            <a:avLst/>
          </a:prstGeom>
        </p:spPr>
      </p:pic>
      <p:sp>
        <p:nvSpPr>
          <p:cNvPr id="10" name="Rectangle 9"/>
          <p:cNvSpPr/>
          <p:nvPr/>
        </p:nvSpPr>
        <p:spPr>
          <a:xfrm>
            <a:off x="685800" y="3200400"/>
            <a:ext cx="9144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1" name="Straight Connector 10"/>
          <p:cNvCxnSpPr/>
          <p:nvPr/>
        </p:nvCxnSpPr>
        <p:spPr>
          <a:xfrm>
            <a:off x="685800" y="4114800"/>
            <a:ext cx="1562100" cy="274320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685800" y="0"/>
            <a:ext cx="1562100" cy="3200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1600200" y="0"/>
            <a:ext cx="7505700" cy="3200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flipV="1">
            <a:off x="1600200" y="4114800"/>
            <a:ext cx="7543800" cy="27432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descr="bb80808080-detai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0"/>
            <a:ext cx="6858000" cy="6858000"/>
          </a:xfrm>
          <a:prstGeom prst="rect">
            <a:avLst/>
          </a:prstGeom>
        </p:spPr>
      </p:pic>
      <p:sp>
        <p:nvSpPr>
          <p:cNvPr id="12" name="Rectangle 11"/>
          <p:cNvSpPr/>
          <p:nvPr/>
        </p:nvSpPr>
        <p:spPr>
          <a:xfrm>
            <a:off x="2265982" y="0"/>
            <a:ext cx="6878017" cy="6858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93013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7" name="Title 1"/>
          <p:cNvSpPr>
            <a:spLocks noGrp="1"/>
          </p:cNvSpPr>
          <p:nvPr>
            <p:ph type="title"/>
          </p:nvPr>
        </p:nvSpPr>
        <p:spPr>
          <a:xfrm>
            <a:off x="362160" y="74641"/>
            <a:ext cx="8229600" cy="838200"/>
          </a:xfrm>
          <a:noFill/>
        </p:spPr>
        <p:txBody>
          <a:bodyPr>
            <a:normAutofit/>
          </a:bodyPr>
          <a:lstStyle/>
          <a:p>
            <a:r>
              <a:rPr lang="en-US" sz="3000" b="1" dirty="0" smtClean="0">
                <a:solidFill>
                  <a:schemeClr val="bg1"/>
                </a:solidFill>
                <a:latin typeface="Cambria"/>
                <a:cs typeface="Cambria"/>
              </a:rPr>
              <a:t>Overview</a:t>
            </a:r>
            <a:endParaRPr lang="en-US" sz="3000" b="1" dirty="0">
              <a:solidFill>
                <a:schemeClr val="bg1"/>
              </a:solidFill>
              <a:latin typeface="Cambria"/>
              <a:cs typeface="Cambria"/>
            </a:endParaRPr>
          </a:p>
        </p:txBody>
      </p:sp>
      <p:sp>
        <p:nvSpPr>
          <p:cNvPr id="3" name="Content Placeholder 2"/>
          <p:cNvSpPr>
            <a:spLocks noGrp="1"/>
          </p:cNvSpPr>
          <p:nvPr>
            <p:ph idx="1"/>
          </p:nvPr>
        </p:nvSpPr>
        <p:spPr>
          <a:xfrm>
            <a:off x="370800" y="1348517"/>
            <a:ext cx="8392200" cy="4754563"/>
          </a:xfrm>
        </p:spPr>
        <p:txBody>
          <a:bodyPr>
            <a:normAutofit/>
          </a:bodyPr>
          <a:lstStyle/>
          <a:p>
            <a:r>
              <a:rPr lang="en-US" sz="2500" dirty="0" smtClean="0">
                <a:latin typeface="Cambria"/>
                <a:cs typeface="Cambria"/>
              </a:rPr>
              <a:t>Needs assessment and proposed solution</a:t>
            </a:r>
          </a:p>
          <a:p>
            <a:endParaRPr lang="en-US" sz="2500" dirty="0">
              <a:latin typeface="Cambria"/>
              <a:cs typeface="Cambria"/>
            </a:endParaRPr>
          </a:p>
          <a:p>
            <a:r>
              <a:rPr lang="en-US" sz="2500" dirty="0" smtClean="0">
                <a:latin typeface="Cambria"/>
                <a:cs typeface="Cambria"/>
              </a:rPr>
              <a:t>Data modeling</a:t>
            </a:r>
          </a:p>
          <a:p>
            <a:endParaRPr lang="en-US" sz="2500" dirty="0" smtClean="0">
              <a:latin typeface="Cambria"/>
              <a:cs typeface="Cambria"/>
            </a:endParaRPr>
          </a:p>
          <a:p>
            <a:r>
              <a:rPr lang="en-US" sz="2500" dirty="0" smtClean="0">
                <a:latin typeface="Cambria"/>
                <a:cs typeface="Cambria"/>
              </a:rPr>
              <a:t>Tool implementation</a:t>
            </a:r>
            <a:endParaRPr lang="en-US" sz="2500" dirty="0">
              <a:latin typeface="Cambria"/>
              <a:cs typeface="Cambria"/>
            </a:endParaRPr>
          </a:p>
          <a:p>
            <a:pPr marL="0" indent="0">
              <a:buNone/>
            </a:pPr>
            <a:endParaRPr lang="en-US" sz="25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9143999" cy="6858000"/>
          </a:xfrm>
          <a:prstGeom prst="rect">
            <a:avLst/>
          </a:prstGeom>
        </p:spPr>
      </p:pic>
      <p:sp>
        <p:nvSpPr>
          <p:cNvPr id="4" name="Rectangle 3"/>
          <p:cNvSpPr/>
          <p:nvPr/>
        </p:nvSpPr>
        <p:spPr>
          <a:xfrm>
            <a:off x="1523999" y="457200"/>
            <a:ext cx="6096000" cy="3867725"/>
          </a:xfrm>
          <a:prstGeom prst="rect">
            <a:avLst/>
          </a:prstGeom>
        </p:spPr>
        <p:txBody>
          <a:bodyPr wrap="square">
            <a:spAutoFit/>
          </a:bodyPr>
          <a:lstStyle/>
          <a:p>
            <a:pPr>
              <a:spcAft>
                <a:spcPts val="1600"/>
              </a:spcAft>
            </a:pPr>
            <a:r>
              <a:rPr lang="en-US" sz="4800" b="1" dirty="0" smtClean="0">
                <a:solidFill>
                  <a:schemeClr val="bg1"/>
                </a:solidFill>
                <a:latin typeface="Cambria"/>
                <a:cs typeface="Cambria"/>
              </a:rPr>
              <a:t>Overview</a:t>
            </a:r>
            <a:endParaRPr lang="en-US" sz="4800" b="1" dirty="0">
              <a:solidFill>
                <a:schemeClr val="bg1"/>
              </a:solidFill>
              <a:latin typeface="Cambria"/>
              <a:cs typeface="Cambria"/>
            </a:endParaRPr>
          </a:p>
          <a:p>
            <a:pPr marL="571500" indent="-571500">
              <a:spcAft>
                <a:spcPts val="1600"/>
              </a:spcAft>
              <a:buFont typeface="Arial" pitchFamily="34" charset="0"/>
              <a:buChar char="•"/>
            </a:pPr>
            <a:r>
              <a:rPr lang="en-US" sz="3600" b="1" dirty="0" smtClean="0">
                <a:solidFill>
                  <a:schemeClr val="bg1"/>
                </a:solidFill>
                <a:latin typeface="Cambria"/>
                <a:cs typeface="Cambria"/>
              </a:rPr>
              <a:t>Needs Assessment</a:t>
            </a:r>
          </a:p>
          <a:p>
            <a:pPr marL="571500" indent="-571500">
              <a:spcAft>
                <a:spcPts val="1600"/>
              </a:spcAft>
              <a:buFont typeface="Arial" pitchFamily="34" charset="0"/>
              <a:buChar char="•"/>
            </a:pPr>
            <a:r>
              <a:rPr lang="en-US" sz="3600" b="1" dirty="0" smtClean="0">
                <a:solidFill>
                  <a:schemeClr val="bg1"/>
                </a:solidFill>
                <a:latin typeface="Cambria"/>
                <a:cs typeface="Cambria"/>
              </a:rPr>
              <a:t>Data Model Process</a:t>
            </a:r>
          </a:p>
          <a:p>
            <a:pPr marL="571500" indent="-571500">
              <a:spcAft>
                <a:spcPts val="1600"/>
              </a:spcAft>
              <a:buFont typeface="Arial" pitchFamily="34" charset="0"/>
              <a:buChar char="•"/>
            </a:pPr>
            <a:r>
              <a:rPr lang="en-US" sz="3600" b="1" dirty="0" smtClean="0">
                <a:solidFill>
                  <a:schemeClr val="bg1"/>
                </a:solidFill>
                <a:latin typeface="Cambria"/>
                <a:cs typeface="Cambria"/>
              </a:rPr>
              <a:t>Implementation</a:t>
            </a:r>
          </a:p>
          <a:p>
            <a:pPr algn="ctr">
              <a:spcAft>
                <a:spcPts val="1600"/>
              </a:spcAft>
            </a:pPr>
            <a:endParaRPr lang="en-US" sz="3600" i="1" dirty="0">
              <a:solidFill>
                <a:schemeClr val="bg1"/>
              </a:solidFill>
              <a:latin typeface="Cambria"/>
              <a:cs typeface="Cambria"/>
            </a:endParaRPr>
          </a:p>
        </p:txBody>
      </p:sp>
    </p:spTree>
    <p:extLst>
      <p:ext uri="{BB962C8B-B14F-4D97-AF65-F5344CB8AC3E}">
        <p14:creationId xmlns:p14="http://schemas.microsoft.com/office/powerpoint/2010/main" val="181781444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DAMS Repository</a:t>
            </a:r>
            <a:endParaRPr lang="en-US" dirty="0"/>
          </a:p>
        </p:txBody>
      </p:sp>
      <p:sp>
        <p:nvSpPr>
          <p:cNvPr id="3" name="Content Placeholder 2"/>
          <p:cNvSpPr>
            <a:spLocks noGrp="1"/>
          </p:cNvSpPr>
          <p:nvPr>
            <p:ph idx="1"/>
          </p:nvPr>
        </p:nvSpPr>
        <p:spPr/>
        <p:txBody>
          <a:bodyPr/>
          <a:lstStyle/>
          <a:p>
            <a:r>
              <a:rPr lang="en-US" dirty="0" smtClean="0"/>
              <a:t>New version of our lightweight repository</a:t>
            </a:r>
            <a:endParaRPr lang="en-US" dirty="0"/>
          </a:p>
          <a:p>
            <a:pPr lvl="1"/>
            <a:r>
              <a:rPr lang="en-US" dirty="0"/>
              <a:t>Metadata in triplestore</a:t>
            </a:r>
          </a:p>
          <a:p>
            <a:pPr lvl="1"/>
            <a:r>
              <a:rPr lang="en-US" dirty="0" smtClean="0"/>
              <a:t>Files </a:t>
            </a:r>
            <a:r>
              <a:rPr lang="en-US" dirty="0"/>
              <a:t>on disk or cloud storage</a:t>
            </a:r>
          </a:p>
          <a:p>
            <a:r>
              <a:rPr lang="en-US" dirty="0" smtClean="0"/>
              <a:t>Explicit structural metadata </a:t>
            </a:r>
          </a:p>
          <a:p>
            <a:r>
              <a:rPr lang="en-US" dirty="0" smtClean="0"/>
              <a:t>Native REST API</a:t>
            </a:r>
          </a:p>
          <a:p>
            <a:r>
              <a:rPr lang="en-US" dirty="0" smtClean="0"/>
              <a:t>Fedora REST API (partial)</a:t>
            </a:r>
            <a:endParaRPr lang="en-US" dirty="0"/>
          </a:p>
        </p:txBody>
      </p:sp>
    </p:spTree>
    <p:extLst>
      <p:ext uri="{BB962C8B-B14F-4D97-AF65-F5344CB8AC3E}">
        <p14:creationId xmlns:p14="http://schemas.microsoft.com/office/powerpoint/2010/main" val="351585901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DAMS Manager</a:t>
            </a:r>
            <a:endParaRPr lang="en-US" dirty="0"/>
          </a:p>
        </p:txBody>
      </p:sp>
      <p:sp>
        <p:nvSpPr>
          <p:cNvPr id="3" name="Content Placeholder 2"/>
          <p:cNvSpPr>
            <a:spLocks noGrp="1"/>
          </p:cNvSpPr>
          <p:nvPr>
            <p:ph idx="1"/>
          </p:nvPr>
        </p:nvSpPr>
        <p:spPr/>
        <p:txBody>
          <a:bodyPr/>
          <a:lstStyle/>
          <a:p>
            <a:r>
              <a:rPr lang="en-US" dirty="0" smtClean="0"/>
              <a:t>Separate Java </a:t>
            </a:r>
            <a:r>
              <a:rPr lang="en-US" dirty="0" err="1" smtClean="0"/>
              <a:t>webapp</a:t>
            </a:r>
            <a:endParaRPr lang="en-US" dirty="0" smtClean="0"/>
          </a:p>
          <a:p>
            <a:r>
              <a:rPr lang="en-US" dirty="0" smtClean="0"/>
              <a:t>Ingest, batch operations</a:t>
            </a:r>
          </a:p>
          <a:p>
            <a:r>
              <a:rPr lang="en-US" dirty="0" smtClean="0"/>
              <a:t>Uses DAMS Repository REST API</a:t>
            </a:r>
          </a:p>
          <a:p>
            <a:r>
              <a:rPr lang="en-US" dirty="0" smtClean="0"/>
              <a:t>Functionality moved into the repository</a:t>
            </a:r>
          </a:p>
          <a:p>
            <a:pPr lvl="1"/>
            <a:r>
              <a:rPr lang="en-US" dirty="0"/>
              <a:t>C</a:t>
            </a:r>
            <a:r>
              <a:rPr lang="en-US" dirty="0" smtClean="0"/>
              <a:t>haracterization (</a:t>
            </a:r>
            <a:r>
              <a:rPr lang="en-US" dirty="0" err="1" smtClean="0"/>
              <a:t>JHove</a:t>
            </a:r>
            <a:r>
              <a:rPr lang="en-US" dirty="0" smtClean="0"/>
              <a:t>)</a:t>
            </a:r>
          </a:p>
          <a:p>
            <a:pPr lvl="1"/>
            <a:r>
              <a:rPr lang="en-US" dirty="0" smtClean="0"/>
              <a:t>Fixity checking</a:t>
            </a:r>
          </a:p>
          <a:p>
            <a:pPr lvl="1"/>
            <a:r>
              <a:rPr lang="en-US" dirty="0" smtClean="0"/>
              <a:t>Derivatives (</a:t>
            </a:r>
            <a:r>
              <a:rPr lang="en-US" dirty="0" err="1" smtClean="0"/>
              <a:t>ImageMagick</a:t>
            </a:r>
            <a:r>
              <a:rPr lang="en-US" dirty="0" smtClean="0"/>
              <a:t>)</a:t>
            </a:r>
            <a:endParaRPr lang="en-US" dirty="0"/>
          </a:p>
        </p:txBody>
      </p:sp>
    </p:spTree>
    <p:extLst>
      <p:ext uri="{BB962C8B-B14F-4D97-AF65-F5344CB8AC3E}">
        <p14:creationId xmlns:p14="http://schemas.microsoft.com/office/powerpoint/2010/main" val="184854275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DAMS Public Access System</a:t>
            </a:r>
            <a:endParaRPr lang="en-US" dirty="0"/>
          </a:p>
        </p:txBody>
      </p:sp>
      <p:sp>
        <p:nvSpPr>
          <p:cNvPr id="3" name="Content Placeholder 2"/>
          <p:cNvSpPr>
            <a:spLocks noGrp="1"/>
          </p:cNvSpPr>
          <p:nvPr>
            <p:ph idx="1"/>
          </p:nvPr>
        </p:nvSpPr>
        <p:spPr/>
        <p:txBody>
          <a:bodyPr>
            <a:normAutofit/>
          </a:bodyPr>
          <a:lstStyle/>
          <a:p>
            <a:r>
              <a:rPr lang="en-US" dirty="0" smtClean="0"/>
              <a:t>Old frontend is unsustainable</a:t>
            </a:r>
          </a:p>
          <a:p>
            <a:r>
              <a:rPr lang="en-US" dirty="0" smtClean="0"/>
              <a:t>New frontend in Hydra</a:t>
            </a:r>
          </a:p>
          <a:p>
            <a:pPr lvl="1"/>
            <a:r>
              <a:rPr lang="en-US" dirty="0" smtClean="0"/>
              <a:t>Backed by DAMS Repo, not Fedora </a:t>
            </a:r>
          </a:p>
          <a:p>
            <a:r>
              <a:rPr lang="en-US" dirty="0" smtClean="0"/>
              <a:t>Hydra platform and community</a:t>
            </a:r>
          </a:p>
        </p:txBody>
      </p:sp>
    </p:spTree>
    <p:extLst>
      <p:ext uri="{BB962C8B-B14F-4D97-AF65-F5344CB8AC3E}">
        <p14:creationId xmlns:p14="http://schemas.microsoft.com/office/powerpoint/2010/main" val="247600975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Timeline</a:t>
            </a:r>
            <a:endParaRPr lang="en-US" dirty="0"/>
          </a:p>
        </p:txBody>
      </p:sp>
      <p:sp>
        <p:nvSpPr>
          <p:cNvPr id="3" name="Content Placeholder 2"/>
          <p:cNvSpPr>
            <a:spLocks noGrp="1"/>
          </p:cNvSpPr>
          <p:nvPr>
            <p:ph idx="1"/>
          </p:nvPr>
        </p:nvSpPr>
        <p:spPr/>
        <p:txBody>
          <a:bodyPr/>
          <a:lstStyle/>
          <a:p>
            <a:r>
              <a:rPr lang="en-US" dirty="0"/>
              <a:t>Started 2 months ago</a:t>
            </a:r>
          </a:p>
          <a:p>
            <a:r>
              <a:rPr lang="en-US" dirty="0"/>
              <a:t>Code sprint in January with </a:t>
            </a:r>
            <a:r>
              <a:rPr lang="en-US" dirty="0" err="1"/>
              <a:t>cbeer</a:t>
            </a:r>
            <a:r>
              <a:rPr lang="en-US" dirty="0"/>
              <a:t> and </a:t>
            </a:r>
            <a:r>
              <a:rPr lang="en-US" dirty="0" err="1"/>
              <a:t>jcoyne</a:t>
            </a:r>
            <a:endParaRPr lang="en-US" dirty="0"/>
          </a:p>
          <a:p>
            <a:r>
              <a:rPr lang="en-US" dirty="0"/>
              <a:t>March: Beta release with research data</a:t>
            </a:r>
          </a:p>
          <a:p>
            <a:r>
              <a:rPr lang="en-US" dirty="0"/>
              <a:t>Spring: Migrating existing content</a:t>
            </a:r>
          </a:p>
          <a:p>
            <a:r>
              <a:rPr lang="en-US" dirty="0"/>
              <a:t>Summer: Production release</a:t>
            </a:r>
          </a:p>
          <a:p>
            <a:endParaRPr lang="en-US" dirty="0"/>
          </a:p>
        </p:txBody>
      </p:sp>
    </p:spTree>
    <p:extLst>
      <p:ext uri="{BB962C8B-B14F-4D97-AF65-F5344CB8AC3E}">
        <p14:creationId xmlns:p14="http://schemas.microsoft.com/office/powerpoint/2010/main" val="285670565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More Thing</a:t>
            </a:r>
            <a:endParaRPr lang="en-US" dirty="0"/>
          </a:p>
        </p:txBody>
      </p:sp>
      <p:sp>
        <p:nvSpPr>
          <p:cNvPr id="3" name="Content Placeholder 2"/>
          <p:cNvSpPr>
            <a:spLocks noGrp="1"/>
          </p:cNvSpPr>
          <p:nvPr>
            <p:ph idx="1"/>
          </p:nvPr>
        </p:nvSpPr>
        <p:spPr/>
        <p:txBody>
          <a:bodyPr>
            <a:normAutofit lnSpcReduction="10000"/>
          </a:bodyPr>
          <a:lstStyle/>
          <a:p>
            <a:r>
              <a:rPr lang="en-US" dirty="0" smtClean="0"/>
              <a:t>We’ve talked about DAMS for years...</a:t>
            </a:r>
          </a:p>
          <a:p>
            <a:r>
              <a:rPr lang="en-US" dirty="0" smtClean="0"/>
              <a:t>Now we have code to share</a:t>
            </a:r>
          </a:p>
          <a:p>
            <a:pPr marL="0" indent="0">
              <a:buNone/>
            </a:pPr>
            <a:endParaRPr lang="en-US" dirty="0" smtClean="0"/>
          </a:p>
          <a:p>
            <a:pPr marL="0" indent="0" algn="ctr">
              <a:buNone/>
            </a:pPr>
            <a:r>
              <a:rPr lang="en-US" sz="5400" dirty="0" smtClean="0"/>
              <a:t>http://github.com/ucsdlib/</a:t>
            </a:r>
          </a:p>
          <a:p>
            <a:pPr marL="0" indent="0" algn="ctr">
              <a:buNone/>
            </a:pPr>
            <a:endParaRPr lang="en-US" sz="3500" dirty="0" smtClean="0"/>
          </a:p>
          <a:p>
            <a:pPr marL="0" indent="0" algn="ctr">
              <a:buNone/>
            </a:pPr>
            <a:r>
              <a:rPr lang="en-US" sz="3500" dirty="0" smtClean="0"/>
              <a:t>@</a:t>
            </a:r>
            <a:r>
              <a:rPr lang="en-US" sz="3500" dirty="0" err="1" smtClean="0"/>
              <a:t>escowles</a:t>
            </a:r>
            <a:r>
              <a:rPr lang="en-US" sz="3500" dirty="0" smtClean="0"/>
              <a:t>   @</a:t>
            </a:r>
            <a:r>
              <a:rPr lang="en-US" sz="3500" dirty="0" err="1" smtClean="0"/>
              <a:t>mattcritchlow</a:t>
            </a:r>
            <a:endParaRPr lang="en-US" sz="3500" dirty="0" smtClean="0"/>
          </a:p>
          <a:p>
            <a:pPr marL="0" indent="0" algn="ctr">
              <a:buNone/>
            </a:pPr>
            <a:r>
              <a:rPr lang="en-US" sz="3500" dirty="0" err="1" smtClean="0"/>
              <a:t>bdwestbrook</a:t>
            </a:r>
            <a:r>
              <a:rPr lang="en-US" sz="3500" dirty="0" err="1"/>
              <a:t>@</a:t>
            </a:r>
            <a:r>
              <a:rPr lang="en-US" sz="3500" dirty="0" err="1" smtClean="0"/>
              <a:t>ucsd.edu</a:t>
            </a:r>
            <a:endParaRPr lang="en-US" sz="3500" dirty="0"/>
          </a:p>
        </p:txBody>
      </p:sp>
    </p:spTree>
    <p:extLst>
      <p:ext uri="{BB962C8B-B14F-4D97-AF65-F5344CB8AC3E}">
        <p14:creationId xmlns:p14="http://schemas.microsoft.com/office/powerpoint/2010/main" val="29172559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7" name="Title 1"/>
          <p:cNvSpPr>
            <a:spLocks noGrp="1"/>
          </p:cNvSpPr>
          <p:nvPr>
            <p:ph type="title"/>
          </p:nvPr>
        </p:nvSpPr>
        <p:spPr>
          <a:xfrm>
            <a:off x="362160" y="74641"/>
            <a:ext cx="8229600" cy="838200"/>
          </a:xfrm>
          <a:noFill/>
        </p:spPr>
        <p:txBody>
          <a:bodyPr>
            <a:normAutofit/>
          </a:bodyPr>
          <a:lstStyle/>
          <a:p>
            <a:r>
              <a:rPr lang="en-US" sz="3000" b="1" dirty="0" smtClean="0">
                <a:solidFill>
                  <a:schemeClr val="bg1"/>
                </a:solidFill>
                <a:latin typeface="Cambria"/>
                <a:cs typeface="Cambria"/>
              </a:rPr>
              <a:t>Overview</a:t>
            </a:r>
            <a:endParaRPr lang="en-US" sz="3000" b="1" dirty="0">
              <a:solidFill>
                <a:schemeClr val="bg1"/>
              </a:solidFill>
              <a:latin typeface="Cambria"/>
              <a:cs typeface="Cambria"/>
            </a:endParaRPr>
          </a:p>
        </p:txBody>
      </p:sp>
      <p:sp>
        <p:nvSpPr>
          <p:cNvPr id="3" name="Content Placeholder 2"/>
          <p:cNvSpPr>
            <a:spLocks noGrp="1"/>
          </p:cNvSpPr>
          <p:nvPr>
            <p:ph idx="1"/>
          </p:nvPr>
        </p:nvSpPr>
        <p:spPr>
          <a:xfrm>
            <a:off x="370800" y="1348517"/>
            <a:ext cx="8392200" cy="4754563"/>
          </a:xfrm>
        </p:spPr>
        <p:txBody>
          <a:bodyPr>
            <a:normAutofit/>
          </a:bodyPr>
          <a:lstStyle/>
          <a:p>
            <a:r>
              <a:rPr lang="en-US" sz="2500" dirty="0" smtClean="0">
                <a:latin typeface="Cambria"/>
                <a:cs typeface="Cambria"/>
              </a:rPr>
              <a:t>Needs assessment and proposed solution</a:t>
            </a:r>
          </a:p>
          <a:p>
            <a:endParaRPr lang="en-US" sz="2500" dirty="0">
              <a:latin typeface="Cambria"/>
              <a:cs typeface="Cambria"/>
            </a:endParaRPr>
          </a:p>
          <a:p>
            <a:r>
              <a:rPr lang="en-US" sz="2500" dirty="0" smtClean="0">
                <a:latin typeface="Cambria"/>
                <a:cs typeface="Cambria"/>
              </a:rPr>
              <a:t>Data modeling</a:t>
            </a:r>
          </a:p>
          <a:p>
            <a:endParaRPr lang="en-US" sz="2500" dirty="0" smtClean="0">
              <a:latin typeface="Cambria"/>
              <a:cs typeface="Cambria"/>
            </a:endParaRPr>
          </a:p>
          <a:p>
            <a:r>
              <a:rPr lang="en-US" sz="2500" dirty="0" smtClean="0">
                <a:latin typeface="Cambria"/>
                <a:cs typeface="Cambria"/>
              </a:rPr>
              <a:t>Tool implementation</a:t>
            </a:r>
            <a:endParaRPr lang="en-US" sz="2500" dirty="0">
              <a:latin typeface="Cambria"/>
              <a:cs typeface="Cambria"/>
            </a:endParaRPr>
          </a:p>
          <a:p>
            <a:pPr marL="0" indent="0">
              <a:buNone/>
            </a:pPr>
            <a:endParaRPr lang="en-US" sz="25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9143999" cy="6858000"/>
          </a:xfrm>
          <a:prstGeom prst="rect">
            <a:avLst/>
          </a:prstGeom>
        </p:spPr>
      </p:pic>
      <p:sp>
        <p:nvSpPr>
          <p:cNvPr id="4" name="Rectangle 3"/>
          <p:cNvSpPr/>
          <p:nvPr/>
        </p:nvSpPr>
        <p:spPr>
          <a:xfrm>
            <a:off x="1676400" y="1777266"/>
            <a:ext cx="6096000" cy="1590179"/>
          </a:xfrm>
          <a:prstGeom prst="rect">
            <a:avLst/>
          </a:prstGeom>
        </p:spPr>
        <p:txBody>
          <a:bodyPr wrap="square">
            <a:spAutoFit/>
          </a:bodyPr>
          <a:lstStyle/>
          <a:p>
            <a:pPr algn="ctr">
              <a:spcAft>
                <a:spcPts val="1600"/>
              </a:spcAft>
            </a:pPr>
            <a:r>
              <a:rPr lang="en-US" sz="4800" b="1" dirty="0" smtClean="0">
                <a:solidFill>
                  <a:schemeClr val="bg1"/>
                </a:solidFill>
                <a:latin typeface="Cambria"/>
                <a:cs typeface="Cambria"/>
              </a:rPr>
              <a:t>Needs Assessment</a:t>
            </a:r>
            <a:endParaRPr lang="en-US" sz="4800" b="1" dirty="0">
              <a:solidFill>
                <a:schemeClr val="bg1"/>
              </a:solidFill>
              <a:latin typeface="Cambria"/>
              <a:cs typeface="Cambria"/>
            </a:endParaRPr>
          </a:p>
          <a:p>
            <a:pPr algn="ctr">
              <a:spcAft>
                <a:spcPts val="1600"/>
              </a:spcAft>
            </a:pPr>
            <a:r>
              <a:rPr lang="en-US" sz="3600" dirty="0" smtClean="0">
                <a:solidFill>
                  <a:schemeClr val="bg1"/>
                </a:solidFill>
                <a:latin typeface="Cambria"/>
                <a:cs typeface="Cambria"/>
              </a:rPr>
              <a:t>Brad Westbrook</a:t>
            </a:r>
            <a:endParaRPr lang="en-US" sz="3600" dirty="0">
              <a:solidFill>
                <a:schemeClr val="bg1"/>
              </a:solidFill>
              <a:latin typeface="Cambria"/>
              <a:cs typeface="Cambria"/>
            </a:endParaRPr>
          </a:p>
        </p:txBody>
      </p:sp>
    </p:spTree>
    <p:extLst>
      <p:ext uri="{BB962C8B-B14F-4D97-AF65-F5344CB8AC3E}">
        <p14:creationId xmlns:p14="http://schemas.microsoft.com/office/powerpoint/2010/main" val="210043242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0"/>
            <a:ext cx="9143999" cy="6858000"/>
          </a:xfrm>
          <a:prstGeom prst="rect">
            <a:avLst/>
          </a:prstGeom>
        </p:spPr>
      </p:pic>
      <p:sp>
        <p:nvSpPr>
          <p:cNvPr id="7" name="Title 1"/>
          <p:cNvSpPr>
            <a:spLocks noGrp="1"/>
          </p:cNvSpPr>
          <p:nvPr>
            <p:ph type="title"/>
          </p:nvPr>
        </p:nvSpPr>
        <p:spPr>
          <a:xfrm>
            <a:off x="362160" y="74641"/>
            <a:ext cx="8229600" cy="838200"/>
          </a:xfrm>
          <a:noFill/>
        </p:spPr>
        <p:txBody>
          <a:bodyPr>
            <a:normAutofit/>
          </a:bodyPr>
          <a:lstStyle/>
          <a:p>
            <a:pPr marL="0" indent="0"/>
            <a:r>
              <a:rPr lang="en-US" sz="3200" b="1" dirty="0" smtClean="0">
                <a:solidFill>
                  <a:schemeClr val="bg1">
                    <a:lumMod val="95000"/>
                  </a:schemeClr>
                </a:solidFill>
              </a:rPr>
              <a:t>Need One: More </a:t>
            </a:r>
            <a:r>
              <a:rPr lang="en-US" sz="3200" b="1" dirty="0">
                <a:solidFill>
                  <a:schemeClr val="bg1">
                    <a:lumMod val="95000"/>
                  </a:schemeClr>
                </a:solidFill>
              </a:rPr>
              <a:t>consistent data </a:t>
            </a:r>
          </a:p>
        </p:txBody>
      </p:sp>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066800"/>
            <a:ext cx="2315967" cy="182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800" y="3001120"/>
            <a:ext cx="1857375" cy="1418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4648200"/>
            <a:ext cx="3102096" cy="2057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200" y="1219200"/>
            <a:ext cx="32004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Grp="1" noChangeAspect="1" noChangeArrowheads="1"/>
          </p:cNvPicPr>
          <p:nvPr>
            <p:ph idx="1"/>
          </p:nvPr>
        </p:nvPicPr>
        <p:blipFill>
          <a:blip r:embed="rId8">
            <a:extLst>
              <a:ext uri="{28A0092B-C50C-407E-A947-70E740481C1C}">
                <a14:useLocalDpi xmlns:a14="http://schemas.microsoft.com/office/drawing/2010/main" val="0"/>
              </a:ext>
            </a:extLst>
          </a:blip>
          <a:srcRect/>
          <a:stretch>
            <a:fillRect/>
          </a:stretch>
        </p:blipFill>
        <p:spPr bwMode="auto">
          <a:xfrm>
            <a:off x="6169294" y="4876800"/>
            <a:ext cx="2974705"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66388" y="1090612"/>
            <a:ext cx="2057400" cy="1660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67601" y="2429038"/>
            <a:ext cx="1676399" cy="2447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9732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 calcmode="lin" valueType="num">
                                      <p:cBhvr additive="base">
                                        <p:cTn id="7" dur="500" fill="hold"/>
                                        <p:tgtEl>
                                          <p:spTgt spid="3078"/>
                                        </p:tgtEl>
                                        <p:attrNameLst>
                                          <p:attrName>ppt_x</p:attrName>
                                        </p:attrNameLst>
                                      </p:cBhvr>
                                      <p:tavLst>
                                        <p:tav tm="0">
                                          <p:val>
                                            <p:strVal val="#ppt_x"/>
                                          </p:val>
                                        </p:tav>
                                        <p:tav tm="100000">
                                          <p:val>
                                            <p:strVal val="#ppt_x"/>
                                          </p:val>
                                        </p:tav>
                                      </p:tavLst>
                                    </p:anim>
                                    <p:anim calcmode="lin" valueType="num">
                                      <p:cBhvr additive="base">
                                        <p:cTn id="8" dur="500" fill="hold"/>
                                        <p:tgtEl>
                                          <p:spTgt spid="307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7"/>
                                        </p:tgtEl>
                                        <p:attrNameLst>
                                          <p:attrName>style.visibility</p:attrName>
                                        </p:attrNameLst>
                                      </p:cBhvr>
                                      <p:to>
                                        <p:strVal val="visible"/>
                                      </p:to>
                                    </p:set>
                                    <p:anim calcmode="lin" valueType="num">
                                      <p:cBhvr additive="base">
                                        <p:cTn id="11" dur="500" fill="hold"/>
                                        <p:tgtEl>
                                          <p:spTgt spid="1027"/>
                                        </p:tgtEl>
                                        <p:attrNameLst>
                                          <p:attrName>ppt_x</p:attrName>
                                        </p:attrNameLst>
                                      </p:cBhvr>
                                      <p:tavLst>
                                        <p:tav tm="0">
                                          <p:val>
                                            <p:strVal val="#ppt_x"/>
                                          </p:val>
                                        </p:tav>
                                        <p:tav tm="100000">
                                          <p:val>
                                            <p:strVal val="#ppt_x"/>
                                          </p:val>
                                        </p:tav>
                                      </p:tavLst>
                                    </p:anim>
                                    <p:anim calcmode="lin" valueType="num">
                                      <p:cBhvr additive="base">
                                        <p:cTn id="12" dur="500" fill="hold"/>
                                        <p:tgtEl>
                                          <p:spTgt spid="102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anim calcmode="lin" valueType="num">
                                      <p:cBhvr additive="base">
                                        <p:cTn id="15" dur="500" fill="hold"/>
                                        <p:tgtEl>
                                          <p:spTgt spid="1028"/>
                                        </p:tgtEl>
                                        <p:attrNameLst>
                                          <p:attrName>ppt_x</p:attrName>
                                        </p:attrNameLst>
                                      </p:cBhvr>
                                      <p:tavLst>
                                        <p:tav tm="0">
                                          <p:val>
                                            <p:strVal val="#ppt_x"/>
                                          </p:val>
                                        </p:tav>
                                        <p:tav tm="100000">
                                          <p:val>
                                            <p:strVal val="#ppt_x"/>
                                          </p:val>
                                        </p:tav>
                                      </p:tavLst>
                                    </p:anim>
                                    <p:anim calcmode="lin" valueType="num">
                                      <p:cBhvr additive="base">
                                        <p:cTn id="16"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76"/>
                                        </p:tgtEl>
                                        <p:attrNameLst>
                                          <p:attrName>style.visibility</p:attrName>
                                        </p:attrNameLst>
                                      </p:cBhvr>
                                      <p:to>
                                        <p:strVal val="visible"/>
                                      </p:to>
                                    </p:set>
                                    <p:animEffect transition="in" filter="fade">
                                      <p:cBhvr>
                                        <p:cTn id="21" dur="1000"/>
                                        <p:tgtEl>
                                          <p:spTgt spid="3076"/>
                                        </p:tgtEl>
                                      </p:cBhvr>
                                    </p:animEffect>
                                    <p:anim calcmode="lin" valueType="num">
                                      <p:cBhvr>
                                        <p:cTn id="22" dur="1000" fill="hold"/>
                                        <p:tgtEl>
                                          <p:spTgt spid="3076"/>
                                        </p:tgtEl>
                                        <p:attrNameLst>
                                          <p:attrName>ppt_x</p:attrName>
                                        </p:attrNameLst>
                                      </p:cBhvr>
                                      <p:tavLst>
                                        <p:tav tm="0">
                                          <p:val>
                                            <p:strVal val="#ppt_x"/>
                                          </p:val>
                                        </p:tav>
                                        <p:tav tm="100000">
                                          <p:val>
                                            <p:strVal val="#ppt_x"/>
                                          </p:val>
                                        </p:tav>
                                      </p:tavLst>
                                    </p:anim>
                                    <p:anim calcmode="lin" valueType="num">
                                      <p:cBhvr>
                                        <p:cTn id="23"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7" name="Title 1"/>
          <p:cNvSpPr>
            <a:spLocks noGrp="1"/>
          </p:cNvSpPr>
          <p:nvPr>
            <p:ph type="title"/>
          </p:nvPr>
        </p:nvSpPr>
        <p:spPr>
          <a:xfrm>
            <a:off x="362160" y="74641"/>
            <a:ext cx="8229600" cy="838200"/>
          </a:xfrm>
          <a:noFill/>
        </p:spPr>
        <p:txBody>
          <a:bodyPr>
            <a:normAutofit fontScale="90000"/>
          </a:bodyPr>
          <a:lstStyle/>
          <a:p>
            <a:pPr marL="0" indent="0"/>
            <a:r>
              <a:rPr lang="en-US" sz="3200" b="1" dirty="0" smtClean="0">
                <a:solidFill>
                  <a:schemeClr val="bg1">
                    <a:lumMod val="95000"/>
                  </a:schemeClr>
                </a:solidFill>
              </a:rPr>
              <a:t>Need Two: Maintain </a:t>
            </a:r>
            <a:r>
              <a:rPr lang="en-US" sz="3200" b="1" dirty="0">
                <a:solidFill>
                  <a:schemeClr val="bg1">
                    <a:lumMod val="95000"/>
                  </a:schemeClr>
                </a:solidFill>
              </a:rPr>
              <a:t>syntax of hierarchical subjects</a:t>
            </a:r>
          </a:p>
        </p:txBody>
      </p:sp>
      <p:pic>
        <p:nvPicPr>
          <p:cNvPr id="5"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571998" y="3581400"/>
            <a:ext cx="4571999"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90600"/>
            <a:ext cx="4571999"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83989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7" name="Title 1"/>
          <p:cNvSpPr>
            <a:spLocks noGrp="1"/>
          </p:cNvSpPr>
          <p:nvPr>
            <p:ph type="title"/>
          </p:nvPr>
        </p:nvSpPr>
        <p:spPr>
          <a:xfrm>
            <a:off x="362160" y="74641"/>
            <a:ext cx="8229600" cy="838200"/>
          </a:xfrm>
          <a:noFill/>
        </p:spPr>
        <p:txBody>
          <a:bodyPr>
            <a:normAutofit fontScale="90000"/>
          </a:bodyPr>
          <a:lstStyle/>
          <a:p>
            <a:pPr marL="0" indent="0"/>
            <a:r>
              <a:rPr lang="en-US" sz="3200" b="1" dirty="0" smtClean="0">
                <a:solidFill>
                  <a:schemeClr val="bg1">
                    <a:lumMod val="95000"/>
                  </a:schemeClr>
                </a:solidFill>
              </a:rPr>
              <a:t>Need Three: Improve </a:t>
            </a:r>
            <a:r>
              <a:rPr lang="en-US" sz="3200" b="1" dirty="0">
                <a:solidFill>
                  <a:schemeClr val="bg1">
                    <a:lumMod val="95000"/>
                  </a:schemeClr>
                </a:solidFill>
              </a:rPr>
              <a:t>support for complex </a:t>
            </a:r>
            <a:r>
              <a:rPr lang="en-US" sz="3200" b="1" dirty="0" smtClean="0">
                <a:solidFill>
                  <a:schemeClr val="bg1">
                    <a:lumMod val="95000"/>
                  </a:schemeClr>
                </a:solidFill>
              </a:rPr>
              <a:t>objects</a:t>
            </a:r>
            <a:endParaRPr lang="en-US" sz="3200" b="1" dirty="0">
              <a:solidFill>
                <a:schemeClr val="bg1">
                  <a:lumMod val="95000"/>
                </a:schemeClr>
              </a:solidFill>
            </a:endParaRPr>
          </a:p>
        </p:txBody>
      </p:sp>
      <p:sp>
        <p:nvSpPr>
          <p:cNvPr id="3" name="Content Placeholder 2"/>
          <p:cNvSpPr>
            <a:spLocks noGrp="1"/>
          </p:cNvSpPr>
          <p:nvPr>
            <p:ph idx="1"/>
          </p:nvPr>
        </p:nvSpPr>
        <p:spPr>
          <a:xfrm>
            <a:off x="370800" y="1348517"/>
            <a:ext cx="8392200" cy="4754563"/>
          </a:xfrm>
        </p:spPr>
        <p:txBody>
          <a:bodyPr>
            <a:normAutofit/>
          </a:bodyPr>
          <a:lstStyle/>
          <a:p>
            <a:pPr marL="0" indent="0">
              <a:buNone/>
            </a:pPr>
            <a:endParaRPr lang="en-US" sz="2500" dirty="0"/>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 y="1143000"/>
            <a:ext cx="8763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446924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7" name="Title 1"/>
          <p:cNvSpPr>
            <a:spLocks noGrp="1"/>
          </p:cNvSpPr>
          <p:nvPr>
            <p:ph type="title"/>
          </p:nvPr>
        </p:nvSpPr>
        <p:spPr>
          <a:xfrm>
            <a:off x="362160" y="74641"/>
            <a:ext cx="8229600" cy="838200"/>
          </a:xfrm>
          <a:noFill/>
        </p:spPr>
        <p:txBody>
          <a:bodyPr>
            <a:normAutofit/>
          </a:bodyPr>
          <a:lstStyle/>
          <a:p>
            <a:pPr marL="0" indent="0"/>
            <a:r>
              <a:rPr lang="en-US" sz="3200" b="1" dirty="0">
                <a:solidFill>
                  <a:schemeClr val="bg1">
                    <a:lumMod val="95000"/>
                  </a:schemeClr>
                </a:solidFill>
              </a:rPr>
              <a:t>Improve support for complex </a:t>
            </a:r>
            <a:r>
              <a:rPr lang="en-US" sz="3200" b="1" dirty="0" smtClean="0">
                <a:solidFill>
                  <a:schemeClr val="bg1">
                    <a:lumMod val="95000"/>
                  </a:schemeClr>
                </a:solidFill>
              </a:rPr>
              <a:t>objects-2</a:t>
            </a:r>
            <a:endParaRPr lang="en-US" sz="3200" b="1" dirty="0">
              <a:solidFill>
                <a:schemeClr val="bg1">
                  <a:lumMod val="95000"/>
                </a:schemeClr>
              </a:solidFill>
            </a:endParaRPr>
          </a:p>
        </p:txBody>
      </p:sp>
      <p:sp>
        <p:nvSpPr>
          <p:cNvPr id="3" name="Content Placeholder 2"/>
          <p:cNvSpPr>
            <a:spLocks noGrp="1"/>
          </p:cNvSpPr>
          <p:nvPr>
            <p:ph idx="1"/>
          </p:nvPr>
        </p:nvSpPr>
        <p:spPr>
          <a:xfrm>
            <a:off x="370800" y="1348517"/>
            <a:ext cx="8392200" cy="4754563"/>
          </a:xfrm>
        </p:spPr>
        <p:txBody>
          <a:bodyPr>
            <a:normAutofit/>
          </a:bodyPr>
          <a:lstStyle/>
          <a:p>
            <a:pPr marL="0" indent="0">
              <a:buNone/>
            </a:pPr>
            <a:endParaRPr lang="en-US" sz="2500" dirty="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143998" cy="687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336738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7" name="Title 1"/>
          <p:cNvSpPr>
            <a:spLocks noGrp="1"/>
          </p:cNvSpPr>
          <p:nvPr>
            <p:ph type="title"/>
          </p:nvPr>
        </p:nvSpPr>
        <p:spPr>
          <a:xfrm>
            <a:off x="362160" y="74641"/>
            <a:ext cx="8229600" cy="838200"/>
          </a:xfrm>
          <a:noFill/>
        </p:spPr>
        <p:txBody>
          <a:bodyPr>
            <a:normAutofit fontScale="90000"/>
          </a:bodyPr>
          <a:lstStyle/>
          <a:p>
            <a:pPr marL="0" indent="0"/>
            <a:r>
              <a:rPr lang="en-US" sz="3200" b="1" dirty="0" smtClean="0">
                <a:solidFill>
                  <a:schemeClr val="bg1">
                    <a:lumMod val="95000"/>
                  </a:schemeClr>
                </a:solidFill>
              </a:rPr>
              <a:t>Need Four: Align </a:t>
            </a:r>
            <a:r>
              <a:rPr lang="en-US" sz="3200" b="1" dirty="0">
                <a:solidFill>
                  <a:schemeClr val="bg1">
                    <a:lumMod val="95000"/>
                  </a:schemeClr>
                </a:solidFill>
              </a:rPr>
              <a:t>more strongly with DL community</a:t>
            </a:r>
          </a:p>
        </p:txBody>
      </p:sp>
      <p:sp>
        <p:nvSpPr>
          <p:cNvPr id="3" name="Content Placeholder 2"/>
          <p:cNvSpPr>
            <a:spLocks noGrp="1"/>
          </p:cNvSpPr>
          <p:nvPr>
            <p:ph idx="1"/>
          </p:nvPr>
        </p:nvSpPr>
        <p:spPr>
          <a:xfrm>
            <a:off x="370800" y="1348517"/>
            <a:ext cx="8392200" cy="4754563"/>
          </a:xfrm>
        </p:spPr>
        <p:txBody>
          <a:bodyPr>
            <a:normAutofit/>
          </a:bodyPr>
          <a:lstStyle/>
          <a:p>
            <a:r>
              <a:rPr lang="en-US" sz="2500" dirty="0" smtClean="0"/>
              <a:t>Make sure UCSD RDF is public facing</a:t>
            </a:r>
          </a:p>
          <a:p>
            <a:pPr lvl="1"/>
            <a:r>
              <a:rPr lang="en-US" sz="2100" dirty="0" smtClean="0"/>
              <a:t>Use vocabularies in the public</a:t>
            </a:r>
          </a:p>
          <a:p>
            <a:pPr lvl="1"/>
            <a:r>
              <a:rPr lang="en-US" sz="2100" dirty="0" smtClean="0"/>
              <a:t>Make UCSD vocabularies public</a:t>
            </a:r>
          </a:p>
          <a:p>
            <a:endParaRPr lang="en-US" sz="2500" dirty="0"/>
          </a:p>
          <a:p>
            <a:r>
              <a:rPr lang="en-US" sz="2500" dirty="0" smtClean="0"/>
              <a:t>Develop technology stack</a:t>
            </a:r>
          </a:p>
          <a:p>
            <a:pPr lvl="1"/>
            <a:r>
              <a:rPr lang="en-US" sz="2100" dirty="0" smtClean="0"/>
              <a:t>Utilize contributions from non-UCSD sources</a:t>
            </a:r>
          </a:p>
          <a:p>
            <a:pPr lvl="1"/>
            <a:r>
              <a:rPr lang="en-US" sz="2100" dirty="0" smtClean="0"/>
              <a:t>Contribute to non-UCSD endeavors</a:t>
            </a:r>
          </a:p>
        </p:txBody>
      </p:sp>
    </p:spTree>
    <p:extLst>
      <p:ext uri="{BB962C8B-B14F-4D97-AF65-F5344CB8AC3E}">
        <p14:creationId xmlns:p14="http://schemas.microsoft.com/office/powerpoint/2010/main" val="36279335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3999" cy="6858000"/>
          </a:xfrm>
          <a:prstGeom prst="rect">
            <a:avLst/>
          </a:prstGeom>
        </p:spPr>
      </p:pic>
      <p:sp>
        <p:nvSpPr>
          <p:cNvPr id="6" name="Title 1"/>
          <p:cNvSpPr txBox="1">
            <a:spLocks/>
          </p:cNvSpPr>
          <p:nvPr/>
        </p:nvSpPr>
        <p:spPr>
          <a:xfrm>
            <a:off x="457200" y="287520"/>
            <a:ext cx="8229600" cy="3886200"/>
          </a:xfrm>
          <a:prstGeom prst="rect">
            <a:avLst/>
          </a:prstGeom>
        </p:spPr>
        <p:txBody>
          <a:bodyPr vert="horz" lIns="91440" tIns="45720" rIns="91440" bIns="45720" rtlCol="0" anchor="t">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Aft>
                <a:spcPts val="1600"/>
              </a:spcAft>
            </a:pPr>
            <a:endParaRPr lang="en-US" sz="1700" i="1" dirty="0" smtClean="0">
              <a:solidFill>
                <a:schemeClr val="bg1"/>
              </a:solidFill>
              <a:latin typeface="Cambria"/>
              <a:cs typeface="Cambria"/>
            </a:endParaRPr>
          </a:p>
          <a:p>
            <a:pPr>
              <a:spcAft>
                <a:spcPts val="1600"/>
              </a:spcAft>
            </a:pPr>
            <a:endParaRPr lang="en-US" sz="1700" i="1" dirty="0">
              <a:solidFill>
                <a:schemeClr val="bg1"/>
              </a:solidFill>
              <a:latin typeface="Cambria"/>
              <a:cs typeface="Cambria"/>
            </a:endParaRPr>
          </a:p>
          <a:p>
            <a:pPr>
              <a:spcAft>
                <a:spcPts val="1600"/>
              </a:spcAft>
            </a:pPr>
            <a:endParaRPr lang="en-US" sz="1700" i="1" dirty="0" smtClean="0">
              <a:solidFill>
                <a:schemeClr val="bg1"/>
              </a:solidFill>
              <a:latin typeface="Cambria"/>
              <a:cs typeface="Cambria"/>
            </a:endParaRPr>
          </a:p>
          <a:p>
            <a:pPr>
              <a:spcAft>
                <a:spcPts val="1600"/>
              </a:spcAft>
            </a:pPr>
            <a:endParaRPr lang="en-US" sz="1700" i="1" dirty="0">
              <a:solidFill>
                <a:schemeClr val="bg1"/>
              </a:solidFill>
              <a:latin typeface="Cambria"/>
              <a:cs typeface="Cambria"/>
            </a:endParaRPr>
          </a:p>
          <a:p>
            <a:pPr>
              <a:spcAft>
                <a:spcPts val="1600"/>
              </a:spcAft>
            </a:pPr>
            <a:r>
              <a:rPr lang="en-US" sz="4800" dirty="0" smtClean="0">
                <a:solidFill>
                  <a:schemeClr val="bg1"/>
                </a:solidFill>
                <a:latin typeface="Cambria"/>
                <a:cs typeface="Cambria"/>
              </a:rPr>
              <a:t>Data Model Process</a:t>
            </a:r>
          </a:p>
          <a:p>
            <a:pPr>
              <a:spcAft>
                <a:spcPts val="1600"/>
              </a:spcAft>
            </a:pPr>
            <a:r>
              <a:rPr lang="en-US" sz="3600" dirty="0" smtClean="0">
                <a:solidFill>
                  <a:schemeClr val="bg1"/>
                </a:solidFill>
                <a:latin typeface="Cambria"/>
                <a:cs typeface="Cambria"/>
              </a:rPr>
              <a:t>Matt Critchlow</a:t>
            </a:r>
          </a:p>
        </p:txBody>
      </p:sp>
    </p:spTree>
    <p:extLst>
      <p:ext uri="{BB962C8B-B14F-4D97-AF65-F5344CB8AC3E}">
        <p14:creationId xmlns:p14="http://schemas.microsoft.com/office/powerpoint/2010/main" val="327038373"/>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4.6"/>
</p:tagLst>
</file>

<file path=ppt/tags/tag2.xml><?xml version="1.0" encoding="utf-8"?>
<p:tagLst xmlns:a="http://schemas.openxmlformats.org/drawingml/2006/main" xmlns:r="http://schemas.openxmlformats.org/officeDocument/2006/relationships" xmlns:p="http://schemas.openxmlformats.org/presentationml/2006/main">
  <p:tag name="TIMING" val="|51"/>
</p:tagLst>
</file>

<file path=ppt/tags/tag3.xml><?xml version="1.0" encoding="utf-8"?>
<p:tagLst xmlns:a="http://schemas.openxmlformats.org/drawingml/2006/main" xmlns:r="http://schemas.openxmlformats.org/officeDocument/2006/relationships" xmlns:p="http://schemas.openxmlformats.org/presentationml/2006/main">
  <p:tag name="TIMING" val="|27.6|59.6"/>
</p:tagLst>
</file>

<file path=ppt/tags/tag4.xml><?xml version="1.0" encoding="utf-8"?>
<p:tagLst xmlns:a="http://schemas.openxmlformats.org/drawingml/2006/main" xmlns:r="http://schemas.openxmlformats.org/officeDocument/2006/relationships" xmlns:p="http://schemas.openxmlformats.org/presentationml/2006/main">
  <p:tag name="TIMING" val="|26.3"/>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5127</TotalTime>
  <Words>3036</Words>
  <Application>Microsoft Macintosh PowerPoint</Application>
  <PresentationFormat>On-screen Show (4:3)</PresentationFormat>
  <Paragraphs>387</Paragraphs>
  <Slides>24</Slides>
  <Notes>23</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1_Office Theme</vt:lpstr>
      <vt:lpstr>PowerPoint Presentation</vt:lpstr>
      <vt:lpstr>Overview</vt:lpstr>
      <vt:lpstr>Overview</vt:lpstr>
      <vt:lpstr>Need One: More consistent data </vt:lpstr>
      <vt:lpstr>Need Two: Maintain syntax of hierarchical subjects</vt:lpstr>
      <vt:lpstr>Need Three: Improve support for complex objects</vt:lpstr>
      <vt:lpstr>Improve support for complex objects-2</vt:lpstr>
      <vt:lpstr>Need Four: Align more strongly with DL community</vt:lpstr>
      <vt:lpstr>PowerPoint Presentation</vt:lpstr>
      <vt:lpstr>Project Overview</vt:lpstr>
      <vt:lpstr>User Stories</vt:lpstr>
      <vt:lpstr>Abstract Model – High Level</vt:lpstr>
      <vt:lpstr>Abstract Model</vt:lpstr>
      <vt:lpstr>Data Dictionary</vt:lpstr>
      <vt:lpstr>Ontology</vt:lpstr>
      <vt:lpstr>Thing 1, Thing 2</vt:lpstr>
      <vt:lpstr>Thing 1, Thing 2</vt:lpstr>
      <vt:lpstr>Implementation Esmé Cowles</vt:lpstr>
      <vt:lpstr>PowerPoint Presentation</vt:lpstr>
      <vt:lpstr>DAMS Repository</vt:lpstr>
      <vt:lpstr>DAMS Manager</vt:lpstr>
      <vt:lpstr>DAMS Public Access System</vt:lpstr>
      <vt:lpstr>Timeline</vt:lpstr>
      <vt:lpstr>One More Thing</vt:lpstr>
    </vt:vector>
  </TitlesOfParts>
  <Company>UC San Diego Publications Office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 Borovoy</dc:creator>
  <cp:lastModifiedBy>Matthew Critchlow</cp:lastModifiedBy>
  <cp:revision>107</cp:revision>
  <cp:lastPrinted>2013-02-07T16:35:37Z</cp:lastPrinted>
  <dcterms:created xsi:type="dcterms:W3CDTF">2012-09-10T17:30:59Z</dcterms:created>
  <dcterms:modified xsi:type="dcterms:W3CDTF">2013-02-13T14:33:23Z</dcterms:modified>
</cp:coreProperties>
</file>